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0"/>
  </p:notesMasterIdLst>
  <p:sldIdLst>
    <p:sldId id="321" r:id="rId2"/>
    <p:sldId id="306" r:id="rId3"/>
    <p:sldId id="308" r:id="rId4"/>
    <p:sldId id="315" r:id="rId5"/>
    <p:sldId id="317" r:id="rId6"/>
    <p:sldId id="319" r:id="rId7"/>
    <p:sldId id="320" r:id="rId8"/>
    <p:sldId id="265" r:id="rId9"/>
  </p:sldIdLst>
  <p:sldSz cx="20104100" cy="11309350"/>
  <p:notesSz cx="20104100" cy="11309350"/>
  <p:embeddedFontLst>
    <p:embeddedFont>
      <p:font typeface="Montserrat" pitchFamily="2" charset="0"/>
      <p:regular r:id="rId11"/>
      <p:bold r:id="rId12"/>
      <p:italic r:id="rId13"/>
      <p:boldItalic r:id="rId14"/>
    </p:embeddedFont>
    <p:embeddedFont>
      <p:font typeface="Montserrat Medium" pitchFamily="2" charset="0"/>
      <p:regular r:id="rId15"/>
      <p:italic r:id="rId16"/>
    </p:embeddedFont>
    <p:embeddedFont>
      <p:font typeface="Montserrat SemiBold" pitchFamily="2" charset="0"/>
      <p:regular r:id="rId17"/>
      <p:bold r:id="rId18"/>
      <p:italic r:id="rId19"/>
      <p:boldItalic r:id="rId2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778" userDrawn="1">
          <p15:clr>
            <a:srgbClr val="A4A3A4"/>
          </p15:clr>
        </p15:guide>
        <p15:guide id="2" pos="236" userDrawn="1">
          <p15:clr>
            <a:srgbClr val="A4A3A4"/>
          </p15:clr>
        </p15:guide>
        <p15:guide id="3" orient="horz" pos="1450" userDrawn="1">
          <p15:clr>
            <a:srgbClr val="A4A3A4"/>
          </p15:clr>
        </p15:guide>
        <p15:guide id="4" pos="12428" userDrawn="1">
          <p15:clr>
            <a:srgbClr val="A4A3A4"/>
          </p15:clr>
        </p15:guide>
        <p15:guide id="5" pos="1340" userDrawn="1">
          <p15:clr>
            <a:srgbClr val="A4A3A4"/>
          </p15:clr>
        </p15:guide>
        <p15:guide id="6" pos="113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DB5"/>
    <a:srgbClr val="F8F8F8"/>
    <a:srgbClr val="222831"/>
    <a:srgbClr val="9A9A9A"/>
    <a:srgbClr val="4F81BD"/>
    <a:srgbClr val="C5C5C5"/>
    <a:srgbClr val="A02B93"/>
    <a:srgbClr val="196B24"/>
    <a:srgbClr val="156082"/>
    <a:srgbClr val="C4C5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77"/>
    <p:restoredTop sz="95940"/>
  </p:normalViewPr>
  <p:slideViewPr>
    <p:cSldViewPr>
      <p:cViewPr>
        <p:scale>
          <a:sx n="64" d="100"/>
          <a:sy n="64" d="100"/>
        </p:scale>
        <p:origin x="720" y="288"/>
      </p:cViewPr>
      <p:guideLst>
        <p:guide orient="horz" pos="778"/>
        <p:guide pos="236"/>
        <p:guide orient="horz" pos="1450"/>
        <p:guide pos="12428"/>
        <p:guide pos="1340"/>
        <p:guide pos="113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99D4E-AEFF-F14B-86B8-FC74B68E6C23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A6E483-F840-904F-8BED-0D2824CB7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7342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8/19/26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B3DA3-0E0A-8443-7373-EA6574D37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A4D08B-890E-9395-F6E3-2BEA08F2F5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54" y="0"/>
            <a:ext cx="20116209" cy="113093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1B4C716-9C6F-04B5-E662-76CB0128D1B0}"/>
              </a:ext>
            </a:extLst>
          </p:cNvPr>
          <p:cNvSpPr txBox="1"/>
          <p:nvPr/>
        </p:nvSpPr>
        <p:spPr>
          <a:xfrm>
            <a:off x="18712986" y="212291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©2026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DE25F5-AE8C-9118-CE01-3CCCA5C8E758}"/>
              </a:ext>
            </a:extLst>
          </p:cNvPr>
          <p:cNvSpPr txBox="1"/>
          <p:nvPr/>
        </p:nvSpPr>
        <p:spPr bwMode="auto">
          <a:xfrm>
            <a:off x="820686" y="6083836"/>
            <a:ext cx="122793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ru-RU" sz="8000" dirty="0">
                <a:solidFill>
                  <a:srgbClr val="222831"/>
                </a:solidFill>
                <a:latin typeface="Montserrat Medium" pitchFamily="2" charset="0"/>
              </a:rPr>
              <a:t>Инвентаризаторы</a:t>
            </a:r>
            <a:endParaRPr lang="en-US" sz="80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85251D6-A4FA-3021-9823-6F8D0B2A60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 bwMode="auto">
          <a:xfrm>
            <a:off x="820685" y="1006474"/>
            <a:ext cx="5500631" cy="9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864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48932-3364-C1EB-CEAE-E5CA19CCB8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637C19C-2753-3BD3-90A2-06D72751371E}"/>
              </a:ext>
            </a:extLst>
          </p:cNvPr>
          <p:cNvSpPr/>
          <p:nvPr/>
        </p:nvSpPr>
        <p:spPr>
          <a:xfrm>
            <a:off x="10156369" y="1256506"/>
            <a:ext cx="9529200" cy="96300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261B29A-1C86-785B-9D49-0C2BB8EC7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666" y="4573420"/>
            <a:ext cx="2322421" cy="147586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89DD444-142F-C607-AB6E-97F10CA49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7488" y="4359275"/>
            <a:ext cx="1997582" cy="1623841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580B264-8EFB-C922-56D5-F3AE924426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5712" y="4298276"/>
            <a:ext cx="2109576" cy="1823763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FB349616-211F-B650-4F22-D7785A08BD0E}"/>
              </a:ext>
            </a:extLst>
          </p:cNvPr>
          <p:cNvSpPr/>
          <p:nvPr/>
        </p:nvSpPr>
        <p:spPr>
          <a:xfrm>
            <a:off x="0" y="835297"/>
            <a:ext cx="20104100" cy="5080"/>
          </a:xfrm>
          <a:custGeom>
            <a:avLst/>
            <a:gdLst/>
            <a:ahLst/>
            <a:cxnLst/>
            <a:rect l="l" t="t" r="r" b="b"/>
            <a:pathLst>
              <a:path w="20104100" h="5080">
                <a:moveTo>
                  <a:pt x="20104100" y="0"/>
                </a:moveTo>
                <a:lnTo>
                  <a:pt x="0" y="0"/>
                </a:lnTo>
                <a:lnTo>
                  <a:pt x="0" y="2540"/>
                </a:lnTo>
                <a:lnTo>
                  <a:pt x="0" y="5080"/>
                </a:lnTo>
                <a:lnTo>
                  <a:pt x="20104100" y="5080"/>
                </a:lnTo>
                <a:lnTo>
                  <a:pt x="20104100" y="2540"/>
                </a:lnTo>
                <a:lnTo>
                  <a:pt x="20104100" y="0"/>
                </a:lnTo>
                <a:close/>
              </a:path>
            </a:pathLst>
          </a:custGeom>
          <a:solidFill>
            <a:srgbClr val="73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76E293-FD28-62E5-8E50-98DE90C74130}"/>
              </a:ext>
            </a:extLst>
          </p:cNvPr>
          <p:cNvSpPr txBox="1"/>
          <p:nvPr/>
        </p:nvSpPr>
        <p:spPr>
          <a:xfrm>
            <a:off x="18712986" y="265633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©2026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B3BB92-B4D3-F1E6-1C40-F7DE2122F0EC}"/>
              </a:ext>
            </a:extLst>
          </p:cNvPr>
          <p:cNvSpPr txBox="1"/>
          <p:nvPr/>
        </p:nvSpPr>
        <p:spPr>
          <a:xfrm>
            <a:off x="17062450" y="265633"/>
            <a:ext cx="908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222831"/>
                </a:solidFill>
                <a:effectLst/>
                <a:latin typeface="Montserrat SemiBold" pitchFamily="2" charset="0"/>
              </a:rPr>
              <a:t>02</a:t>
            </a:r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 / </a:t>
            </a:r>
            <a:r>
              <a:rPr lang="ru-RU" sz="1600" b="1" dirty="0">
                <a:solidFill>
                  <a:srgbClr val="9A9A9A"/>
                </a:solidFill>
                <a:latin typeface="Montserrat SemiBold" pitchFamily="2" charset="0"/>
              </a:rPr>
              <a:t>08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D79BFF-CD5F-7BD0-758F-915A067877BD}"/>
              </a:ext>
            </a:extLst>
          </p:cNvPr>
          <p:cNvSpPr txBox="1"/>
          <p:nvPr/>
        </p:nvSpPr>
        <p:spPr>
          <a:xfrm>
            <a:off x="374650" y="1235075"/>
            <a:ext cx="95288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None/>
              <a:defRPr/>
            </a:pPr>
            <a:r>
              <a:rPr lang="ru-RU" sz="4000" dirty="0">
                <a:solidFill>
                  <a:srgbClr val="222831"/>
                </a:solidFill>
                <a:latin typeface="Montserrat Medium" pitchFamily="2" charset="0"/>
              </a:rPr>
              <a:t>Автоматизированная инвентаризация для складов </a:t>
            </a:r>
            <a:r>
              <a:rPr lang="ru-RU" sz="4000" dirty="0" err="1">
                <a:solidFill>
                  <a:srgbClr val="222831"/>
                </a:solidFill>
                <a:latin typeface="Montserrat Medium" pitchFamily="2" charset="0"/>
              </a:rPr>
              <a:t>монопаллетного</a:t>
            </a:r>
            <a:r>
              <a:rPr lang="ru-RU" sz="4000" dirty="0">
                <a:solidFill>
                  <a:srgbClr val="222831"/>
                </a:solidFill>
                <a:latin typeface="Montserrat Medium" pitchFamily="2" charset="0"/>
              </a:rPr>
              <a:t> хранения</a:t>
            </a:r>
            <a:endParaRPr lang="en" sz="40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0D157B-307B-1C4B-796F-D4AE179FF1C2}"/>
              </a:ext>
            </a:extLst>
          </p:cNvPr>
          <p:cNvSpPr txBox="1"/>
          <p:nvPr/>
        </p:nvSpPr>
        <p:spPr>
          <a:xfrm>
            <a:off x="1060450" y="265633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defRPr/>
            </a:pPr>
            <a:r>
              <a:rPr lang="ru-RU" sz="1600" dirty="0">
                <a:solidFill>
                  <a:srgbClr val="222831"/>
                </a:solidFill>
                <a:latin typeface="Montserrat" pitchFamily="2" charset="0"/>
              </a:rPr>
              <a:t>Инвентаризаторы</a:t>
            </a:r>
            <a:endParaRPr lang="en-US" sz="1600" dirty="0">
              <a:solidFill>
                <a:srgbClr val="222831"/>
              </a:solidFill>
              <a:latin typeface="Montserrat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A1A61C-136C-9627-2DAC-98DB4AC03D9E}"/>
              </a:ext>
            </a:extLst>
          </p:cNvPr>
          <p:cNvSpPr txBox="1"/>
          <p:nvPr/>
        </p:nvSpPr>
        <p:spPr bwMode="auto">
          <a:xfrm>
            <a:off x="374650" y="4139814"/>
            <a:ext cx="8610600" cy="2120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20000"/>
              </a:lnSpc>
              <a:buNone/>
            </a:pPr>
            <a:r>
              <a:rPr lang="ru-RU" sz="2800" dirty="0">
                <a:solidFill>
                  <a:srgbClr val="222831"/>
                </a:solidFill>
                <a:effectLst/>
                <a:latin typeface="Montserrat" pitchFamily="2" charset="0"/>
              </a:rPr>
              <a:t>На складе </a:t>
            </a:r>
            <a:r>
              <a:rPr lang="ru-RU" sz="2800" dirty="0" err="1">
                <a:solidFill>
                  <a:srgbClr val="222831"/>
                </a:solidFill>
                <a:effectLst/>
                <a:latin typeface="Montserrat" pitchFamily="2" charset="0"/>
              </a:rPr>
              <a:t>монопаллетного</a:t>
            </a:r>
            <a:r>
              <a:rPr lang="ru-RU" sz="2800" dirty="0">
                <a:solidFill>
                  <a:srgbClr val="222831"/>
                </a:solidFill>
                <a:effectLst/>
                <a:latin typeface="Montserrat" pitchFamily="2" charset="0"/>
              </a:rPr>
              <a:t> хранения каждый паллет (поддон) имеет свой уникальный номер, который используется для идентификации товаров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46A485-D4BA-BA8B-F15A-6BC103A85FC0}"/>
              </a:ext>
            </a:extLst>
          </p:cNvPr>
          <p:cNvSpPr txBox="1"/>
          <p:nvPr/>
        </p:nvSpPr>
        <p:spPr>
          <a:xfrm>
            <a:off x="11134777" y="3647980"/>
            <a:ext cx="1600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222831"/>
                </a:solidFill>
                <a:effectLst/>
                <a:latin typeface="Montserrat Medium" pitchFamily="2" charset="0"/>
              </a:rPr>
              <a:t>Быстрее</a:t>
            </a:r>
            <a:endParaRPr lang="ru-RU" sz="20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889726-BA11-B1BD-DA6E-C34043414D5B}"/>
              </a:ext>
            </a:extLst>
          </p:cNvPr>
          <p:cNvSpPr txBox="1"/>
          <p:nvPr/>
        </p:nvSpPr>
        <p:spPr>
          <a:xfrm>
            <a:off x="14087527" y="3647980"/>
            <a:ext cx="1600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222831"/>
                </a:solidFill>
                <a:effectLst/>
                <a:latin typeface="Montserrat Medium" pitchFamily="2" charset="0"/>
              </a:rPr>
              <a:t>Точнее</a:t>
            </a:r>
            <a:endParaRPr lang="ru-RU" sz="20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EBACD12-9CDF-8857-B332-0882A7D2ED99}"/>
              </a:ext>
            </a:extLst>
          </p:cNvPr>
          <p:cNvSpPr txBox="1"/>
          <p:nvPr/>
        </p:nvSpPr>
        <p:spPr>
          <a:xfrm>
            <a:off x="17040277" y="3647980"/>
            <a:ext cx="16002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222831"/>
                </a:solidFill>
                <a:effectLst/>
                <a:latin typeface="Montserrat Medium" pitchFamily="2" charset="0"/>
              </a:rPr>
              <a:t>Дешевле</a:t>
            </a:r>
            <a:endParaRPr lang="ru-RU" sz="20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CAAAA0-1C40-8364-6ABA-1B7ED7C5B539}"/>
              </a:ext>
            </a:extLst>
          </p:cNvPr>
          <p:cNvSpPr txBox="1"/>
          <p:nvPr/>
        </p:nvSpPr>
        <p:spPr>
          <a:xfrm>
            <a:off x="11237974" y="7026275"/>
            <a:ext cx="7366380" cy="943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400" dirty="0">
                <a:solidFill>
                  <a:srgbClr val="222831"/>
                </a:solidFill>
                <a:effectLst/>
                <a:latin typeface="Montserrat" pitchFamily="2" charset="0"/>
              </a:rPr>
              <a:t>За счет использования современных </a:t>
            </a:r>
            <a:br>
              <a:rPr lang="ru-RU" sz="2400" dirty="0">
                <a:solidFill>
                  <a:srgbClr val="222831"/>
                </a:solidFill>
                <a:effectLst/>
                <a:latin typeface="Montserrat" pitchFamily="2" charset="0"/>
              </a:rPr>
            </a:br>
            <a:r>
              <a:rPr lang="en" sz="2400" dirty="0">
                <a:solidFill>
                  <a:srgbClr val="222831"/>
                </a:solidFill>
                <a:effectLst/>
                <a:latin typeface="Montserrat Medium" pitchFamily="2" charset="0"/>
              </a:rPr>
              <a:t>IT</a:t>
            </a:r>
            <a:r>
              <a:rPr lang="ru-RU" sz="2400" dirty="0">
                <a:solidFill>
                  <a:srgbClr val="222831"/>
                </a:solidFill>
                <a:effectLst/>
                <a:latin typeface="Montserrat Medium" pitchFamily="2" charset="0"/>
              </a:rPr>
              <a:t>-технологий </a:t>
            </a:r>
            <a:r>
              <a:rPr lang="ru-RU" sz="2400" dirty="0">
                <a:solidFill>
                  <a:srgbClr val="222831"/>
                </a:solidFill>
                <a:effectLst/>
                <a:latin typeface="Montserrat" pitchFamily="2" charset="0"/>
              </a:rPr>
              <a:t>и </a:t>
            </a:r>
            <a:r>
              <a:rPr lang="ru-RU" sz="2400" dirty="0">
                <a:solidFill>
                  <a:srgbClr val="222831"/>
                </a:solidFill>
                <a:effectLst/>
                <a:latin typeface="Montserrat Medium" pitchFamily="2" charset="0"/>
              </a:rPr>
              <a:t>искусственного интеллекта</a:t>
            </a:r>
            <a:endParaRPr lang="ru-RU" sz="24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0A3368-89F6-BF2E-EAF3-A403DEF615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406864" y="209910"/>
            <a:ext cx="450000" cy="450000"/>
          </a:xfrm>
          <a:prstGeom prst="rect">
            <a:avLst/>
          </a:prstGeom>
        </p:spPr>
      </p:pic>
      <p:grpSp>
        <p:nvGrpSpPr>
          <p:cNvPr id="19" name="Группа 18">
            <a:extLst>
              <a:ext uri="{FF2B5EF4-FFF2-40B4-BE49-F238E27FC236}">
                <a16:creationId xmlns:a16="http://schemas.microsoft.com/office/drawing/2014/main" id="{C53DD186-81A8-5F91-160D-509F822BE807}"/>
              </a:ext>
            </a:extLst>
          </p:cNvPr>
          <p:cNvGrpSpPr/>
          <p:nvPr/>
        </p:nvGrpSpPr>
        <p:grpSpPr>
          <a:xfrm>
            <a:off x="496567" y="7500634"/>
            <a:ext cx="8564883" cy="1910010"/>
            <a:chOff x="1106167" y="7500634"/>
            <a:chExt cx="8564883" cy="191001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18427B8-D8B6-5C52-1720-3963E7C32A2E}"/>
                </a:ext>
              </a:extLst>
            </p:cNvPr>
            <p:cNvSpPr txBox="1"/>
            <p:nvPr/>
          </p:nvSpPr>
          <p:spPr>
            <a:xfrm>
              <a:off x="1499746" y="7500634"/>
              <a:ext cx="8171304" cy="19100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20000"/>
                </a:lnSpc>
                <a:buNone/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Автоматизированная система инвентаризации сканирует этот номер и получает информацию о товаре, его количестве и других характеристиках. Затем эта информация обрабатывается и передается в систему управления складом для дальнейшего использования</a:t>
              </a:r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98A894F1-A85A-7C54-F0C5-4D63B2163FC6}"/>
                </a:ext>
              </a:extLst>
            </p:cNvPr>
            <p:cNvSpPr/>
            <p:nvPr/>
          </p:nvSpPr>
          <p:spPr>
            <a:xfrm flipH="1">
              <a:off x="1106167" y="7586717"/>
              <a:ext cx="106682" cy="1737844"/>
            </a:xfrm>
            <a:prstGeom prst="rect">
              <a:avLst/>
            </a:prstGeom>
            <a:solidFill>
              <a:srgbClr val="00ADB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208537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67AA4-886A-A8F1-34E1-8BF155DB2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718B9385-C153-688D-F9DE-68AE654831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1030" r="2018"/>
          <a:stretch>
            <a:fillRect/>
          </a:stretch>
        </p:blipFill>
        <p:spPr>
          <a:xfrm>
            <a:off x="10156369" y="1256506"/>
            <a:ext cx="9529199" cy="9625723"/>
          </a:xfrm>
          <a:custGeom>
            <a:avLst/>
            <a:gdLst>
              <a:gd name="csX0" fmla="*/ 0 w 9529199"/>
              <a:gd name="csY0" fmla="*/ 0 h 9625723"/>
              <a:gd name="csX1" fmla="*/ 9529199 w 9529199"/>
              <a:gd name="csY1" fmla="*/ 0 h 9625723"/>
              <a:gd name="csX2" fmla="*/ 9529199 w 9529199"/>
              <a:gd name="csY2" fmla="*/ 9625723 h 9625723"/>
              <a:gd name="csX3" fmla="*/ 0 w 9529199"/>
              <a:gd name="csY3" fmla="*/ 9625723 h 962572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9529199" h="9625723">
                <a:moveTo>
                  <a:pt x="0" y="0"/>
                </a:moveTo>
                <a:lnTo>
                  <a:pt x="9529199" y="0"/>
                </a:lnTo>
                <a:lnTo>
                  <a:pt x="9529199" y="9625723"/>
                </a:lnTo>
                <a:lnTo>
                  <a:pt x="0" y="9625723"/>
                </a:lnTo>
                <a:close/>
              </a:path>
            </a:pathLst>
          </a:cu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877230BD-993D-A756-E2C7-74C096FCAC7A}"/>
              </a:ext>
            </a:extLst>
          </p:cNvPr>
          <p:cNvSpPr/>
          <p:nvPr/>
        </p:nvSpPr>
        <p:spPr>
          <a:xfrm>
            <a:off x="0" y="835297"/>
            <a:ext cx="20104100" cy="5080"/>
          </a:xfrm>
          <a:custGeom>
            <a:avLst/>
            <a:gdLst/>
            <a:ahLst/>
            <a:cxnLst/>
            <a:rect l="l" t="t" r="r" b="b"/>
            <a:pathLst>
              <a:path w="20104100" h="5080">
                <a:moveTo>
                  <a:pt x="20104100" y="0"/>
                </a:moveTo>
                <a:lnTo>
                  <a:pt x="0" y="0"/>
                </a:lnTo>
                <a:lnTo>
                  <a:pt x="0" y="2540"/>
                </a:lnTo>
                <a:lnTo>
                  <a:pt x="0" y="5080"/>
                </a:lnTo>
                <a:lnTo>
                  <a:pt x="20104100" y="5080"/>
                </a:lnTo>
                <a:lnTo>
                  <a:pt x="20104100" y="2540"/>
                </a:lnTo>
                <a:lnTo>
                  <a:pt x="20104100" y="0"/>
                </a:lnTo>
                <a:close/>
              </a:path>
            </a:pathLst>
          </a:custGeom>
          <a:solidFill>
            <a:srgbClr val="73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5F848C-AFF2-8E8F-2192-E6B121622A2C}"/>
              </a:ext>
            </a:extLst>
          </p:cNvPr>
          <p:cNvSpPr txBox="1"/>
          <p:nvPr/>
        </p:nvSpPr>
        <p:spPr>
          <a:xfrm>
            <a:off x="374650" y="1235075"/>
            <a:ext cx="9296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ru-RU" sz="4000" dirty="0">
                <a:solidFill>
                  <a:srgbClr val="222831"/>
                </a:solidFill>
                <a:latin typeface="Montserrat Medium" pitchFamily="2" charset="0"/>
              </a:rPr>
              <a:t>Как работают инвентаризаторы.</a:t>
            </a:r>
            <a:endParaRPr lang="en-US" sz="4000" dirty="0">
              <a:solidFill>
                <a:srgbClr val="222831"/>
              </a:solidFill>
              <a:latin typeface="Montserrat Medium" pitchFamily="2" charset="0"/>
            </a:endParaRPr>
          </a:p>
          <a:p>
            <a:pPr algn="l">
              <a:defRPr/>
            </a:pPr>
            <a:r>
              <a:rPr lang="ru-RU" sz="4000" dirty="0">
                <a:solidFill>
                  <a:srgbClr val="222831"/>
                </a:solidFill>
                <a:latin typeface="Montserrat Medium" pitchFamily="2" charset="0"/>
              </a:rPr>
              <a:t>Сбор данных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FDD9586-90F6-0092-4EB7-AABDF98960F6}"/>
              </a:ext>
            </a:extLst>
          </p:cNvPr>
          <p:cNvSpPr txBox="1"/>
          <p:nvPr/>
        </p:nvSpPr>
        <p:spPr>
          <a:xfrm>
            <a:off x="1443355" y="8702675"/>
            <a:ext cx="4798695" cy="1171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Aft>
                <a:spcPts val="3000"/>
              </a:spcAft>
              <a:buClr>
                <a:srgbClr val="00ADB5"/>
              </a:buClr>
              <a:buSzPct val="160000"/>
            </a:pPr>
            <a:r>
              <a:rPr lang="ru-RU" sz="2000" dirty="0">
                <a:solidFill>
                  <a:srgbClr val="222831"/>
                </a:solidFill>
                <a:effectLst/>
                <a:latin typeface="Montserrat" pitchFamily="2" charset="0"/>
              </a:rPr>
              <a:t>Сканер устанавливается </a:t>
            </a:r>
            <a:br>
              <a:rPr lang="ru-RU" sz="2000" dirty="0">
                <a:solidFill>
                  <a:srgbClr val="222831"/>
                </a:solidFill>
                <a:effectLst/>
                <a:latin typeface="Montserrat" pitchFamily="2" charset="0"/>
              </a:rPr>
            </a:br>
            <a:r>
              <a:rPr lang="ru-RU" sz="2000" dirty="0">
                <a:solidFill>
                  <a:srgbClr val="222831"/>
                </a:solidFill>
                <a:effectLst/>
                <a:latin typeface="Montserrat" pitchFamily="2" charset="0"/>
              </a:rPr>
              <a:t>на пустую паллету и поднимается стандартным погрузчиком</a:t>
            </a:r>
            <a:endParaRPr lang="ru-RU" sz="2000" dirty="0">
              <a:solidFill>
                <a:srgbClr val="222831"/>
              </a:solidFill>
              <a:latin typeface="Montserrat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70410B-83DB-2CDF-456C-1A0A9A2BCB60}"/>
              </a:ext>
            </a:extLst>
          </p:cNvPr>
          <p:cNvSpPr txBox="1"/>
          <p:nvPr/>
        </p:nvSpPr>
        <p:spPr>
          <a:xfrm>
            <a:off x="374650" y="8702675"/>
            <a:ext cx="7556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ADB5"/>
                </a:solidFill>
                <a:latin typeface="Montserrat Medium" pitchFamily="2" charset="0"/>
                <a:cs typeface="Times New Roman" panose="02020603050405020304" pitchFamily="18" charset="0"/>
              </a:rPr>
              <a:t>01</a:t>
            </a:r>
            <a:endParaRPr lang="ru-RU" sz="3200" dirty="0">
              <a:solidFill>
                <a:srgbClr val="00ADB5"/>
              </a:solidFill>
              <a:latin typeface="Montserrat Medium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096C7A-6184-FA68-385F-016CC06E5784}"/>
              </a:ext>
            </a:extLst>
          </p:cNvPr>
          <p:cNvSpPr txBox="1"/>
          <p:nvPr/>
        </p:nvSpPr>
        <p:spPr>
          <a:xfrm>
            <a:off x="1976755" y="6502400"/>
            <a:ext cx="5636895" cy="1171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Aft>
                <a:spcPts val="3000"/>
              </a:spcAft>
              <a:buClr>
                <a:srgbClr val="00ADB5"/>
              </a:buClr>
              <a:buSzPct val="160000"/>
            </a:pPr>
            <a:r>
              <a:rPr lang="ru-RU" sz="2000" dirty="0">
                <a:solidFill>
                  <a:srgbClr val="222831"/>
                </a:solidFill>
                <a:effectLst/>
                <a:latin typeface="Montserrat" pitchFamily="2" charset="0"/>
              </a:rPr>
              <a:t>Сканер перемещается вдоль ряда, </a:t>
            </a:r>
            <a:br>
              <a:rPr lang="ru-RU" sz="2000" dirty="0">
                <a:solidFill>
                  <a:srgbClr val="222831"/>
                </a:solidFill>
                <a:effectLst/>
                <a:latin typeface="Montserrat" pitchFamily="2" charset="0"/>
              </a:rPr>
            </a:br>
            <a:r>
              <a:rPr lang="ru-RU" sz="2000" dirty="0">
                <a:solidFill>
                  <a:srgbClr val="222831"/>
                </a:solidFill>
                <a:effectLst/>
                <a:latin typeface="Montserrat" pitchFamily="2" charset="0"/>
              </a:rPr>
              <a:t>во время чего записывается видео обеих сторон ряда на текущем этаже</a:t>
            </a:r>
            <a:endParaRPr lang="ru-RU" sz="2000" dirty="0">
              <a:solidFill>
                <a:srgbClr val="222831"/>
              </a:solidFill>
              <a:latin typeface="Montserrat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B8C580-9A3C-D7C1-544D-76118A6AC8AE}"/>
              </a:ext>
            </a:extLst>
          </p:cNvPr>
          <p:cNvSpPr txBox="1"/>
          <p:nvPr/>
        </p:nvSpPr>
        <p:spPr>
          <a:xfrm>
            <a:off x="908050" y="6502400"/>
            <a:ext cx="7556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ADB5"/>
                </a:solidFill>
                <a:latin typeface="Montserrat Medium" pitchFamily="2" charset="0"/>
                <a:cs typeface="Times New Roman" panose="02020603050405020304" pitchFamily="18" charset="0"/>
              </a:rPr>
              <a:t>02</a:t>
            </a:r>
            <a:endParaRPr lang="ru-RU" sz="3200" dirty="0">
              <a:solidFill>
                <a:srgbClr val="00ADB5"/>
              </a:solidFill>
              <a:latin typeface="Montserrat Medium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4CDC3E-4379-2EB7-7F41-2046153BFF39}"/>
              </a:ext>
            </a:extLst>
          </p:cNvPr>
          <p:cNvSpPr txBox="1"/>
          <p:nvPr/>
        </p:nvSpPr>
        <p:spPr>
          <a:xfrm>
            <a:off x="2510155" y="4302125"/>
            <a:ext cx="5789295" cy="1171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  <a:spcAft>
                <a:spcPts val="3000"/>
              </a:spcAft>
              <a:buClr>
                <a:srgbClr val="00ADB5"/>
              </a:buClr>
              <a:buSzPct val="160000"/>
            </a:pPr>
            <a:r>
              <a:rPr lang="ru-RU" sz="2000" dirty="0">
                <a:solidFill>
                  <a:srgbClr val="222831"/>
                </a:solidFill>
                <a:effectLst/>
                <a:latin typeface="Montserrat" pitchFamily="2" charset="0"/>
              </a:rPr>
              <a:t>По завершению сканирования одного этажа оператор поднимает сканер </a:t>
            </a:r>
            <a:br>
              <a:rPr lang="ru-RU" sz="2000" dirty="0">
                <a:solidFill>
                  <a:srgbClr val="222831"/>
                </a:solidFill>
                <a:effectLst/>
                <a:latin typeface="Montserrat" pitchFamily="2" charset="0"/>
              </a:rPr>
            </a:br>
            <a:r>
              <a:rPr lang="ru-RU" sz="2000" dirty="0">
                <a:solidFill>
                  <a:srgbClr val="222831"/>
                </a:solidFill>
                <a:effectLst/>
                <a:latin typeface="Montserrat" pitchFamily="2" charset="0"/>
              </a:rPr>
              <a:t>на следующий и едет в обратную сторону</a:t>
            </a:r>
            <a:endParaRPr lang="ru-RU" sz="2000" dirty="0">
              <a:solidFill>
                <a:srgbClr val="222831"/>
              </a:solidFill>
              <a:latin typeface="Montserrat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DD35B2-B077-D854-C47C-CFD63D222D19}"/>
              </a:ext>
            </a:extLst>
          </p:cNvPr>
          <p:cNvSpPr txBox="1"/>
          <p:nvPr/>
        </p:nvSpPr>
        <p:spPr>
          <a:xfrm>
            <a:off x="1441450" y="4302125"/>
            <a:ext cx="7556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ADB5"/>
                </a:solidFill>
                <a:latin typeface="Montserrat Medium" pitchFamily="2" charset="0"/>
                <a:cs typeface="Times New Roman" panose="02020603050405020304" pitchFamily="18" charset="0"/>
              </a:rPr>
              <a:t>03</a:t>
            </a:r>
            <a:endParaRPr lang="ru-RU" sz="3200" dirty="0">
              <a:solidFill>
                <a:srgbClr val="00ADB5"/>
              </a:solidFill>
              <a:latin typeface="Montserrat Medium" pitchFamily="2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337DBD2C-4800-6289-29E7-E964461EAD8C}"/>
              </a:ext>
            </a:extLst>
          </p:cNvPr>
          <p:cNvCxnSpPr>
            <a:cxnSpLocks/>
          </p:cNvCxnSpPr>
          <p:nvPr/>
        </p:nvCxnSpPr>
        <p:spPr>
          <a:xfrm>
            <a:off x="406864" y="8321675"/>
            <a:ext cx="9949986" cy="0"/>
          </a:xfrm>
          <a:prstGeom prst="line">
            <a:avLst/>
          </a:prstGeom>
          <a:ln w="12700">
            <a:solidFill>
              <a:srgbClr val="2228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4A429BD-832A-6686-CF2E-67C07B82094C}"/>
              </a:ext>
            </a:extLst>
          </p:cNvPr>
          <p:cNvCxnSpPr>
            <a:cxnSpLocks/>
          </p:cNvCxnSpPr>
          <p:nvPr/>
        </p:nvCxnSpPr>
        <p:spPr>
          <a:xfrm>
            <a:off x="940264" y="6111875"/>
            <a:ext cx="12769386" cy="0"/>
          </a:xfrm>
          <a:prstGeom prst="line">
            <a:avLst/>
          </a:prstGeom>
          <a:ln w="12700">
            <a:solidFill>
              <a:srgbClr val="2228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5DC448EA-8649-CEBA-73C8-2B82290F30C8}"/>
              </a:ext>
            </a:extLst>
          </p:cNvPr>
          <p:cNvCxnSpPr>
            <a:cxnSpLocks/>
          </p:cNvCxnSpPr>
          <p:nvPr/>
        </p:nvCxnSpPr>
        <p:spPr>
          <a:xfrm>
            <a:off x="1473664" y="3902075"/>
            <a:ext cx="15969786" cy="0"/>
          </a:xfrm>
          <a:prstGeom prst="line">
            <a:avLst/>
          </a:prstGeom>
          <a:ln w="12700">
            <a:solidFill>
              <a:srgbClr val="2228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A64F5E94-F76A-8E50-B3C1-75E436829204}"/>
              </a:ext>
            </a:extLst>
          </p:cNvPr>
          <p:cNvSpPr txBox="1"/>
          <p:nvPr/>
        </p:nvSpPr>
        <p:spPr>
          <a:xfrm>
            <a:off x="374650" y="2768660"/>
            <a:ext cx="9296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222831"/>
                </a:solidFill>
                <a:effectLst/>
                <a:latin typeface="Montserrat Medium" pitchFamily="2" charset="0"/>
              </a:rPr>
              <a:t>Время сканирования одной ячейки – 1 секунда</a:t>
            </a:r>
            <a:endParaRPr lang="ru-RU" sz="28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4D7E5F-4F1D-8FCD-9B66-955EB067ED88}"/>
              </a:ext>
            </a:extLst>
          </p:cNvPr>
          <p:cNvSpPr txBox="1"/>
          <p:nvPr/>
        </p:nvSpPr>
        <p:spPr>
          <a:xfrm>
            <a:off x="18712986" y="265633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©2026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F95B432-FBDB-6C69-DBFF-E5046A7B6E5D}"/>
              </a:ext>
            </a:extLst>
          </p:cNvPr>
          <p:cNvSpPr txBox="1"/>
          <p:nvPr/>
        </p:nvSpPr>
        <p:spPr>
          <a:xfrm>
            <a:off x="17062450" y="265633"/>
            <a:ext cx="908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222831"/>
                </a:solidFill>
                <a:effectLst/>
                <a:latin typeface="Montserrat SemiBold" pitchFamily="2" charset="0"/>
              </a:rPr>
              <a:t>03</a:t>
            </a:r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 / </a:t>
            </a:r>
            <a:r>
              <a:rPr lang="ru-RU" sz="1600" b="1" dirty="0">
                <a:solidFill>
                  <a:srgbClr val="9A9A9A"/>
                </a:solidFill>
                <a:latin typeface="Montserrat SemiBold" pitchFamily="2" charset="0"/>
              </a:rPr>
              <a:t>08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A93FB3-7506-E1AF-263B-CDC3D7D44AFB}"/>
              </a:ext>
            </a:extLst>
          </p:cNvPr>
          <p:cNvSpPr txBox="1"/>
          <p:nvPr/>
        </p:nvSpPr>
        <p:spPr>
          <a:xfrm>
            <a:off x="1060450" y="265633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defRPr/>
            </a:pPr>
            <a:r>
              <a:rPr lang="ru-RU" sz="1600" dirty="0">
                <a:solidFill>
                  <a:srgbClr val="222831"/>
                </a:solidFill>
                <a:latin typeface="Montserrat" pitchFamily="2" charset="0"/>
              </a:rPr>
              <a:t>Инвентаризаторы</a:t>
            </a:r>
            <a:endParaRPr lang="en-US" sz="1600" dirty="0">
              <a:solidFill>
                <a:srgbClr val="222831"/>
              </a:solidFill>
              <a:latin typeface="Montserrat" pitchFamily="2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1CEEDC4-0CE1-C800-A7D2-84C0260DF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06864" y="209910"/>
            <a:ext cx="450000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731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03A14-0D37-FA38-7572-31F9E4104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38ACD6DA-254A-E5DD-7ECD-7AE59F1B0A1A}"/>
              </a:ext>
            </a:extLst>
          </p:cNvPr>
          <p:cNvGrpSpPr/>
          <p:nvPr/>
        </p:nvGrpSpPr>
        <p:grpSpPr>
          <a:xfrm>
            <a:off x="2181171" y="3060193"/>
            <a:ext cx="15741759" cy="5219813"/>
            <a:chOff x="2355849" y="3060193"/>
            <a:chExt cx="15741759" cy="5219813"/>
          </a:xfrm>
        </p:grpSpPr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85322A78-3FA4-2D79-8215-EE2045E854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355849" y="3070679"/>
              <a:ext cx="3660763" cy="5198840"/>
            </a:xfrm>
            <a:custGeom>
              <a:avLst/>
              <a:gdLst>
                <a:gd name="csX0" fmla="*/ 113191 w 3660763"/>
                <a:gd name="csY0" fmla="*/ 0 h 5198840"/>
                <a:gd name="csX1" fmla="*/ 3547572 w 3660763"/>
                <a:gd name="csY1" fmla="*/ 0 h 5198840"/>
                <a:gd name="csX2" fmla="*/ 3660763 w 3660763"/>
                <a:gd name="csY2" fmla="*/ 113191 h 5198840"/>
                <a:gd name="csX3" fmla="*/ 3660763 w 3660763"/>
                <a:gd name="csY3" fmla="*/ 5085649 h 5198840"/>
                <a:gd name="csX4" fmla="*/ 3547572 w 3660763"/>
                <a:gd name="csY4" fmla="*/ 5198840 h 5198840"/>
                <a:gd name="csX5" fmla="*/ 113191 w 3660763"/>
                <a:gd name="csY5" fmla="*/ 5198840 h 5198840"/>
                <a:gd name="csX6" fmla="*/ 0 w 3660763"/>
                <a:gd name="csY6" fmla="*/ 5085649 h 5198840"/>
                <a:gd name="csX7" fmla="*/ 0 w 3660763"/>
                <a:gd name="csY7" fmla="*/ 113191 h 5198840"/>
                <a:gd name="csX8" fmla="*/ 113191 w 3660763"/>
                <a:gd name="csY8" fmla="*/ 0 h 519884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3660763" h="5198840">
                  <a:moveTo>
                    <a:pt x="113191" y="0"/>
                  </a:moveTo>
                  <a:lnTo>
                    <a:pt x="3547572" y="0"/>
                  </a:lnTo>
                  <a:cubicBezTo>
                    <a:pt x="3610086" y="0"/>
                    <a:pt x="3660763" y="50677"/>
                    <a:pt x="3660763" y="113191"/>
                  </a:cubicBezTo>
                  <a:lnTo>
                    <a:pt x="3660763" y="5085649"/>
                  </a:lnTo>
                  <a:cubicBezTo>
                    <a:pt x="3660763" y="5148163"/>
                    <a:pt x="3610086" y="5198840"/>
                    <a:pt x="3547572" y="5198840"/>
                  </a:cubicBezTo>
                  <a:lnTo>
                    <a:pt x="113191" y="5198840"/>
                  </a:lnTo>
                  <a:cubicBezTo>
                    <a:pt x="50677" y="5198840"/>
                    <a:pt x="0" y="5148163"/>
                    <a:pt x="0" y="5085649"/>
                  </a:cubicBezTo>
                  <a:lnTo>
                    <a:pt x="0" y="113191"/>
                  </a:lnTo>
                  <a:cubicBezTo>
                    <a:pt x="0" y="50677"/>
                    <a:pt x="50677" y="0"/>
                    <a:pt x="113191" y="0"/>
                  </a:cubicBezTo>
                  <a:close/>
                </a:path>
              </a:pathLst>
            </a:cu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9CD37E24-1C8A-BBDB-FC92-147A8D63E6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529705" y="3060193"/>
              <a:ext cx="11567903" cy="5219813"/>
            </a:xfrm>
            <a:custGeom>
              <a:avLst/>
              <a:gdLst>
                <a:gd name="csX0" fmla="*/ 75776 w 11567903"/>
                <a:gd name="csY0" fmla="*/ 0 h 5219813"/>
                <a:gd name="csX1" fmla="*/ 11479427 w 11567903"/>
                <a:gd name="csY1" fmla="*/ 0 h 5219813"/>
                <a:gd name="csX2" fmla="*/ 11567903 w 11567903"/>
                <a:gd name="csY2" fmla="*/ 88476 h 5219813"/>
                <a:gd name="csX3" fmla="*/ 11567903 w 11567903"/>
                <a:gd name="csY3" fmla="*/ 5131337 h 5219813"/>
                <a:gd name="csX4" fmla="*/ 11479427 w 11567903"/>
                <a:gd name="csY4" fmla="*/ 5219813 h 5219813"/>
                <a:gd name="csX5" fmla="*/ 75776 w 11567903"/>
                <a:gd name="csY5" fmla="*/ 5219813 h 5219813"/>
                <a:gd name="csX6" fmla="*/ 13214 w 11567903"/>
                <a:gd name="csY6" fmla="*/ 5193899 h 5219813"/>
                <a:gd name="csX7" fmla="*/ 0 w 11567903"/>
                <a:gd name="csY7" fmla="*/ 5174300 h 5219813"/>
                <a:gd name="csX8" fmla="*/ 0 w 11567903"/>
                <a:gd name="csY8" fmla="*/ 45513 h 5219813"/>
                <a:gd name="csX9" fmla="*/ 13214 w 11567903"/>
                <a:gd name="csY9" fmla="*/ 25914 h 5219813"/>
                <a:gd name="csX10" fmla="*/ 75776 w 11567903"/>
                <a:gd name="csY10" fmla="*/ 0 h 521981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11567903" h="5219813">
                  <a:moveTo>
                    <a:pt x="75776" y="0"/>
                  </a:moveTo>
                  <a:lnTo>
                    <a:pt x="11479427" y="0"/>
                  </a:lnTo>
                  <a:cubicBezTo>
                    <a:pt x="11528291" y="0"/>
                    <a:pt x="11567903" y="39612"/>
                    <a:pt x="11567903" y="88476"/>
                  </a:cubicBezTo>
                  <a:lnTo>
                    <a:pt x="11567903" y="5131337"/>
                  </a:lnTo>
                  <a:cubicBezTo>
                    <a:pt x="11567903" y="5180201"/>
                    <a:pt x="11528291" y="5219813"/>
                    <a:pt x="11479427" y="5219813"/>
                  </a:cubicBezTo>
                  <a:lnTo>
                    <a:pt x="75776" y="5219813"/>
                  </a:lnTo>
                  <a:cubicBezTo>
                    <a:pt x="51344" y="5219813"/>
                    <a:pt x="29225" y="5209910"/>
                    <a:pt x="13214" y="5193899"/>
                  </a:cubicBezTo>
                  <a:lnTo>
                    <a:pt x="0" y="5174300"/>
                  </a:lnTo>
                  <a:lnTo>
                    <a:pt x="0" y="45513"/>
                  </a:lnTo>
                  <a:lnTo>
                    <a:pt x="13214" y="25914"/>
                  </a:lnTo>
                  <a:cubicBezTo>
                    <a:pt x="29225" y="9903"/>
                    <a:pt x="51344" y="0"/>
                    <a:pt x="75776" y="0"/>
                  </a:cubicBezTo>
                  <a:close/>
                </a:path>
              </a:pathLst>
            </a:cu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0DA16544-D35E-2E36-C084-AA07E9D9BE03}"/>
              </a:ext>
            </a:extLst>
          </p:cNvPr>
          <p:cNvSpPr/>
          <p:nvPr/>
        </p:nvSpPr>
        <p:spPr>
          <a:xfrm>
            <a:off x="0" y="835297"/>
            <a:ext cx="20104100" cy="5080"/>
          </a:xfrm>
          <a:custGeom>
            <a:avLst/>
            <a:gdLst/>
            <a:ahLst/>
            <a:cxnLst/>
            <a:rect l="l" t="t" r="r" b="b"/>
            <a:pathLst>
              <a:path w="20104100" h="5080">
                <a:moveTo>
                  <a:pt x="20104100" y="0"/>
                </a:moveTo>
                <a:lnTo>
                  <a:pt x="0" y="0"/>
                </a:lnTo>
                <a:lnTo>
                  <a:pt x="0" y="2540"/>
                </a:lnTo>
                <a:lnTo>
                  <a:pt x="0" y="5080"/>
                </a:lnTo>
                <a:lnTo>
                  <a:pt x="20104100" y="5080"/>
                </a:lnTo>
                <a:lnTo>
                  <a:pt x="20104100" y="2540"/>
                </a:lnTo>
                <a:lnTo>
                  <a:pt x="20104100" y="0"/>
                </a:lnTo>
                <a:close/>
              </a:path>
            </a:pathLst>
          </a:custGeom>
          <a:solidFill>
            <a:srgbClr val="73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B875C0-A98E-0040-160C-93B81507659F}"/>
              </a:ext>
            </a:extLst>
          </p:cNvPr>
          <p:cNvSpPr txBox="1"/>
          <p:nvPr/>
        </p:nvSpPr>
        <p:spPr>
          <a:xfrm>
            <a:off x="374650" y="1235075"/>
            <a:ext cx="9296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ru-RU" sz="4000" dirty="0">
                <a:solidFill>
                  <a:srgbClr val="222831"/>
                </a:solidFill>
                <a:latin typeface="Montserrat Medium" pitchFamily="2" charset="0"/>
              </a:rPr>
              <a:t>Как работают инвентаризаторы.</a:t>
            </a:r>
            <a:endParaRPr lang="en-US" sz="4000" dirty="0">
              <a:solidFill>
                <a:srgbClr val="222831"/>
              </a:solidFill>
              <a:latin typeface="Montserrat Medium" pitchFamily="2" charset="0"/>
            </a:endParaRPr>
          </a:p>
          <a:p>
            <a:pPr algn="l">
              <a:defRPr/>
            </a:pPr>
            <a:r>
              <a:rPr lang="ru-RU" sz="4000" dirty="0">
                <a:solidFill>
                  <a:srgbClr val="222831"/>
                </a:solidFill>
                <a:latin typeface="Montserrat Medium" pitchFamily="2" charset="0"/>
              </a:rPr>
              <a:t>Анализ результатов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2BF8C7-AD65-7EB2-8050-AA95D04F0B40}"/>
              </a:ext>
            </a:extLst>
          </p:cNvPr>
          <p:cNvSpPr txBox="1"/>
          <p:nvPr/>
        </p:nvSpPr>
        <p:spPr>
          <a:xfrm>
            <a:off x="5029200" y="5473184"/>
            <a:ext cx="1005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01D6CACD-B2CC-0A6C-B562-6913D6C532B1}"/>
              </a:ext>
            </a:extLst>
          </p:cNvPr>
          <p:cNvGrpSpPr/>
          <p:nvPr/>
        </p:nvGrpSpPr>
        <p:grpSpPr>
          <a:xfrm>
            <a:off x="406400" y="8792111"/>
            <a:ext cx="4273550" cy="1171346"/>
            <a:chOff x="406400" y="8792111"/>
            <a:chExt cx="4273550" cy="117134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8FABF91-82AF-26E6-49DA-F911AE882C11}"/>
                </a:ext>
              </a:extLst>
            </p:cNvPr>
            <p:cNvSpPr txBox="1"/>
            <p:nvPr/>
          </p:nvSpPr>
          <p:spPr>
            <a:xfrm>
              <a:off x="1475105" y="8792111"/>
              <a:ext cx="3204845" cy="11713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20000"/>
                </a:lnSpc>
                <a:spcAft>
                  <a:spcPts val="3000"/>
                </a:spcAft>
                <a:buClr>
                  <a:srgbClr val="00ADB5"/>
                </a:buClr>
                <a:buSzPct val="160000"/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На видео </a:t>
              </a:r>
              <a:r>
                <a:rPr lang="ru-RU" sz="2000" dirty="0" err="1">
                  <a:solidFill>
                    <a:srgbClr val="222831"/>
                  </a:solidFill>
                  <a:effectLst/>
                  <a:latin typeface="Montserrat" pitchFamily="2" charset="0"/>
                </a:rPr>
                <a:t>баркоды</a:t>
              </a: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 распознаются </a:t>
              </a:r>
              <a:b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</a:b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в реальном времени</a:t>
              </a:r>
              <a:endParaRPr lang="ru-RU" sz="2000" dirty="0">
                <a:solidFill>
                  <a:srgbClr val="222831"/>
                </a:solidFill>
                <a:latin typeface="Montserrat" pitchFamily="2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C19D6C6-5CB4-7699-ED6E-77A62C7F6589}"/>
                </a:ext>
              </a:extLst>
            </p:cNvPr>
            <p:cNvSpPr txBox="1"/>
            <p:nvPr/>
          </p:nvSpPr>
          <p:spPr>
            <a:xfrm>
              <a:off x="406400" y="8792111"/>
              <a:ext cx="75565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0ADB5"/>
                  </a:solidFill>
                  <a:latin typeface="Montserrat Medium" pitchFamily="2" charset="0"/>
                  <a:cs typeface="Times New Roman" panose="02020603050405020304" pitchFamily="18" charset="0"/>
                </a:rPr>
                <a:t>04</a:t>
              </a:r>
              <a:endParaRPr lang="ru-RU" sz="3200" dirty="0">
                <a:solidFill>
                  <a:srgbClr val="00ADB5"/>
                </a:solidFill>
                <a:latin typeface="Montserrat Medium" pitchFamily="2" charset="0"/>
              </a:endParaRP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46A70561-A73F-66CC-C6C4-C9080CEE8604}"/>
              </a:ext>
            </a:extLst>
          </p:cNvPr>
          <p:cNvGrpSpPr/>
          <p:nvPr/>
        </p:nvGrpSpPr>
        <p:grpSpPr>
          <a:xfrm>
            <a:off x="5448300" y="8792111"/>
            <a:ext cx="5797550" cy="1171346"/>
            <a:chOff x="5782945" y="8792111"/>
            <a:chExt cx="5797550" cy="117134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1B72D8B-277B-AAFB-6BC6-43A0D86E3F0A}"/>
                </a:ext>
              </a:extLst>
            </p:cNvPr>
            <p:cNvSpPr txBox="1"/>
            <p:nvPr/>
          </p:nvSpPr>
          <p:spPr>
            <a:xfrm>
              <a:off x="6851650" y="8792111"/>
              <a:ext cx="4728845" cy="11713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20000"/>
                </a:lnSpc>
                <a:spcAft>
                  <a:spcPts val="3000"/>
                </a:spcAft>
                <a:buClr>
                  <a:srgbClr val="00ADB5"/>
                </a:buClr>
                <a:buSzPct val="160000"/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Таблица привязки товаров </a:t>
              </a:r>
              <a:b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</a:b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к номерам ячеек готова сразу после окончания сканирования</a:t>
              </a:r>
              <a:endParaRPr lang="ru-RU" sz="2000" dirty="0">
                <a:solidFill>
                  <a:srgbClr val="222831"/>
                </a:solidFill>
                <a:latin typeface="Montserrat" pitchFamily="2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D4FB67A-22BE-F7A9-E415-98CAB83BA57C}"/>
                </a:ext>
              </a:extLst>
            </p:cNvPr>
            <p:cNvSpPr txBox="1"/>
            <p:nvPr/>
          </p:nvSpPr>
          <p:spPr>
            <a:xfrm>
              <a:off x="5782945" y="8792111"/>
              <a:ext cx="75565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0ADB5"/>
                  </a:solidFill>
                  <a:latin typeface="Montserrat Medium" pitchFamily="2" charset="0"/>
                  <a:cs typeface="Times New Roman" panose="02020603050405020304" pitchFamily="18" charset="0"/>
                </a:rPr>
                <a:t>05</a:t>
              </a:r>
              <a:endParaRPr lang="ru-RU" sz="3200" dirty="0">
                <a:solidFill>
                  <a:srgbClr val="00ADB5"/>
                </a:solidFill>
                <a:latin typeface="Montserrat Medium" pitchFamily="2" charset="0"/>
              </a:endParaRPr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E9C15BC5-E2C4-7AF8-ACD4-5740885B1375}"/>
              </a:ext>
            </a:extLst>
          </p:cNvPr>
          <p:cNvGrpSpPr/>
          <p:nvPr/>
        </p:nvGrpSpPr>
        <p:grpSpPr>
          <a:xfrm>
            <a:off x="12014200" y="8792111"/>
            <a:ext cx="7683036" cy="1171346"/>
            <a:chOff x="12014200" y="8792111"/>
            <a:chExt cx="7683036" cy="1171346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8090134-3719-E037-6937-03F80F99CAFB}"/>
                </a:ext>
              </a:extLst>
            </p:cNvPr>
            <p:cNvSpPr txBox="1"/>
            <p:nvPr/>
          </p:nvSpPr>
          <p:spPr>
            <a:xfrm>
              <a:off x="13082905" y="8792111"/>
              <a:ext cx="6614331" cy="11713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20000"/>
                </a:lnSpc>
                <a:spcAft>
                  <a:spcPts val="3000"/>
                </a:spcAft>
                <a:buClr>
                  <a:srgbClr val="00ADB5"/>
                </a:buClr>
                <a:buSzPct val="160000"/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Результаты сканирования сравниваются</a:t>
              </a:r>
              <a:b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</a:b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с данными </a:t>
              </a:r>
              <a:r>
                <a:rPr lang="en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WMS, </a:t>
              </a: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найденные расхождения отображаются в отчете с фотографией паллеты</a:t>
              </a:r>
              <a:endParaRPr lang="ru-RU" sz="2000" dirty="0">
                <a:solidFill>
                  <a:srgbClr val="222831"/>
                </a:solidFill>
                <a:latin typeface="Montserrat" pitchFamily="2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9677258-AAA0-9FE4-34EA-3B35713AA89D}"/>
                </a:ext>
              </a:extLst>
            </p:cNvPr>
            <p:cNvSpPr txBox="1"/>
            <p:nvPr/>
          </p:nvSpPr>
          <p:spPr>
            <a:xfrm>
              <a:off x="12014200" y="8792111"/>
              <a:ext cx="75565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0ADB5"/>
                  </a:solidFill>
                  <a:latin typeface="Montserrat Medium" pitchFamily="2" charset="0"/>
                  <a:cs typeface="Times New Roman" panose="02020603050405020304" pitchFamily="18" charset="0"/>
                </a:rPr>
                <a:t>06</a:t>
              </a:r>
              <a:endParaRPr lang="ru-RU" sz="3200" dirty="0">
                <a:solidFill>
                  <a:srgbClr val="00ADB5"/>
                </a:solidFill>
                <a:latin typeface="Montserrat Medium" pitchFamily="2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4F49FF10-CFC9-F7D3-F4D7-2F6FDEAF61D1}"/>
              </a:ext>
            </a:extLst>
          </p:cNvPr>
          <p:cNvSpPr txBox="1"/>
          <p:nvPr/>
        </p:nvSpPr>
        <p:spPr>
          <a:xfrm>
            <a:off x="18712986" y="265633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©2026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E37430-E9EA-B1B0-08BD-BD207CC6C5A2}"/>
              </a:ext>
            </a:extLst>
          </p:cNvPr>
          <p:cNvSpPr txBox="1"/>
          <p:nvPr/>
        </p:nvSpPr>
        <p:spPr>
          <a:xfrm>
            <a:off x="16681450" y="265633"/>
            <a:ext cx="1289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222831"/>
                </a:solidFill>
                <a:effectLst/>
                <a:latin typeface="Montserrat SemiBold" pitchFamily="2" charset="0"/>
              </a:rPr>
              <a:t>04</a:t>
            </a:r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 / </a:t>
            </a:r>
            <a:r>
              <a:rPr lang="ru-RU" sz="1600" b="1" dirty="0">
                <a:solidFill>
                  <a:srgbClr val="9A9A9A"/>
                </a:solidFill>
                <a:latin typeface="Montserrat SemiBold" pitchFamily="2" charset="0"/>
              </a:rPr>
              <a:t>08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224769-4CF3-07FE-9044-98CC41EE8E42}"/>
              </a:ext>
            </a:extLst>
          </p:cNvPr>
          <p:cNvSpPr txBox="1"/>
          <p:nvPr/>
        </p:nvSpPr>
        <p:spPr>
          <a:xfrm>
            <a:off x="1060450" y="265633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defRPr/>
            </a:pPr>
            <a:r>
              <a:rPr lang="ru-RU" sz="1600" dirty="0">
                <a:solidFill>
                  <a:srgbClr val="222831"/>
                </a:solidFill>
                <a:latin typeface="Montserrat" pitchFamily="2" charset="0"/>
              </a:rPr>
              <a:t>Инвентаризаторы</a:t>
            </a:r>
            <a:endParaRPr lang="en-US" sz="1600" dirty="0">
              <a:solidFill>
                <a:srgbClr val="222831"/>
              </a:solidFill>
              <a:latin typeface="Montserrat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FDF844D-FA2D-51B8-DBCB-2DA385093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06864" y="209910"/>
            <a:ext cx="450000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19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883CEB-D294-F9E3-A964-980E7058F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ADC4318-4D8E-DC4E-CE7D-28E95A102C18}"/>
              </a:ext>
            </a:extLst>
          </p:cNvPr>
          <p:cNvSpPr/>
          <p:nvPr/>
        </p:nvSpPr>
        <p:spPr>
          <a:xfrm>
            <a:off x="10156369" y="1256506"/>
            <a:ext cx="9529200" cy="9630000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13BB946B-1DC1-0A3A-A007-417B75160A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821" y="4101655"/>
            <a:ext cx="3503162" cy="2696020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F2505B5A-C0E9-F40C-6E9E-628E541740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586" y="3989275"/>
            <a:ext cx="3503161" cy="2696020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0D06D6EF-161F-1A59-5B50-15E79B83663F}"/>
              </a:ext>
            </a:extLst>
          </p:cNvPr>
          <p:cNvSpPr/>
          <p:nvPr/>
        </p:nvSpPr>
        <p:spPr>
          <a:xfrm>
            <a:off x="0" y="835297"/>
            <a:ext cx="20104100" cy="5080"/>
          </a:xfrm>
          <a:custGeom>
            <a:avLst/>
            <a:gdLst/>
            <a:ahLst/>
            <a:cxnLst/>
            <a:rect l="l" t="t" r="r" b="b"/>
            <a:pathLst>
              <a:path w="20104100" h="5080">
                <a:moveTo>
                  <a:pt x="20104100" y="0"/>
                </a:moveTo>
                <a:lnTo>
                  <a:pt x="0" y="0"/>
                </a:lnTo>
                <a:lnTo>
                  <a:pt x="0" y="2540"/>
                </a:lnTo>
                <a:lnTo>
                  <a:pt x="0" y="5080"/>
                </a:lnTo>
                <a:lnTo>
                  <a:pt x="20104100" y="5080"/>
                </a:lnTo>
                <a:lnTo>
                  <a:pt x="20104100" y="2540"/>
                </a:lnTo>
                <a:lnTo>
                  <a:pt x="20104100" y="0"/>
                </a:lnTo>
                <a:close/>
              </a:path>
            </a:pathLst>
          </a:custGeom>
          <a:solidFill>
            <a:srgbClr val="73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8C37EC-B101-C1B3-2536-360317A4BC5F}"/>
              </a:ext>
            </a:extLst>
          </p:cNvPr>
          <p:cNvSpPr txBox="1"/>
          <p:nvPr/>
        </p:nvSpPr>
        <p:spPr>
          <a:xfrm>
            <a:off x="374650" y="1235075"/>
            <a:ext cx="929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ru-RU" sz="4000" dirty="0">
                <a:solidFill>
                  <a:srgbClr val="222831"/>
                </a:solidFill>
                <a:latin typeface="Montserrat Medium" pitchFamily="2" charset="0"/>
              </a:rPr>
              <a:t>Ценность для бизнеса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579FF57E-AD68-FEAE-5857-FBF003A66D69}"/>
              </a:ext>
            </a:extLst>
          </p:cNvPr>
          <p:cNvGrpSpPr/>
          <p:nvPr/>
        </p:nvGrpSpPr>
        <p:grpSpPr>
          <a:xfrm>
            <a:off x="374650" y="2682875"/>
            <a:ext cx="7258050" cy="802014"/>
            <a:chOff x="374650" y="2682875"/>
            <a:chExt cx="7258050" cy="80201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3A31122-0B0F-FA04-ABD7-9A008085F437}"/>
                </a:ext>
              </a:extLst>
            </p:cNvPr>
            <p:cNvSpPr txBox="1"/>
            <p:nvPr/>
          </p:nvSpPr>
          <p:spPr>
            <a:xfrm>
              <a:off x="1507319" y="2682875"/>
              <a:ext cx="6125381" cy="8020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20000"/>
                </a:lnSpc>
                <a:spcAft>
                  <a:spcPts val="3000"/>
                </a:spcAft>
                <a:buClr>
                  <a:srgbClr val="00ADB5"/>
                </a:buClr>
                <a:buSzPct val="160000"/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Увеличение эффективности с помощью автоматизации, снижение времени простоя</a:t>
              </a:r>
              <a:endParaRPr lang="ru-RU" sz="2000" dirty="0">
                <a:solidFill>
                  <a:srgbClr val="222831"/>
                </a:solidFill>
                <a:latin typeface="Montserrat" pitchFamily="2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65D0F75-18BD-0EDD-FA46-E9E332EDB73B}"/>
                </a:ext>
              </a:extLst>
            </p:cNvPr>
            <p:cNvSpPr txBox="1"/>
            <p:nvPr/>
          </p:nvSpPr>
          <p:spPr>
            <a:xfrm>
              <a:off x="374650" y="2682875"/>
              <a:ext cx="75565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0ADB5"/>
                  </a:solidFill>
                  <a:latin typeface="Montserrat Medium" pitchFamily="2" charset="0"/>
                  <a:cs typeface="Times New Roman" panose="02020603050405020304" pitchFamily="18" charset="0"/>
                </a:rPr>
                <a:t>01</a:t>
              </a:r>
              <a:endParaRPr lang="ru-RU" sz="3200" dirty="0">
                <a:solidFill>
                  <a:srgbClr val="00ADB5"/>
                </a:solidFill>
                <a:latin typeface="Montserrat Medium" pitchFamily="2" charset="0"/>
              </a:endParaRPr>
            </a:p>
          </p:txBody>
        </p:sp>
      </p:grp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634D3990-E73B-35DD-277B-EC7148A6E5BA}"/>
              </a:ext>
            </a:extLst>
          </p:cNvPr>
          <p:cNvGrpSpPr/>
          <p:nvPr/>
        </p:nvGrpSpPr>
        <p:grpSpPr>
          <a:xfrm>
            <a:off x="374650" y="3925038"/>
            <a:ext cx="7252164" cy="800989"/>
            <a:chOff x="374650" y="3902075"/>
            <a:chExt cx="7252164" cy="80201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2FB184-E87A-E22D-78BE-43D4D90C988D}"/>
                </a:ext>
              </a:extLst>
            </p:cNvPr>
            <p:cNvSpPr txBox="1"/>
            <p:nvPr/>
          </p:nvSpPr>
          <p:spPr>
            <a:xfrm>
              <a:off x="1507319" y="3902075"/>
              <a:ext cx="6119495" cy="8020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20000"/>
                </a:lnSpc>
                <a:spcAft>
                  <a:spcPts val="3000"/>
                </a:spcAft>
                <a:buClr>
                  <a:srgbClr val="00ADB5"/>
                </a:buClr>
                <a:buSzPct val="160000"/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Сокращение издержек на проведение инвентаризации</a:t>
              </a:r>
              <a:endParaRPr lang="ru-RU" sz="2000" dirty="0">
                <a:solidFill>
                  <a:srgbClr val="222831"/>
                </a:solidFill>
                <a:latin typeface="Montserrat" pitchFamily="2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4DA4161-9B71-A995-EBFD-31A5DD037631}"/>
                </a:ext>
              </a:extLst>
            </p:cNvPr>
            <p:cNvSpPr txBox="1"/>
            <p:nvPr/>
          </p:nvSpPr>
          <p:spPr>
            <a:xfrm>
              <a:off x="374650" y="3902075"/>
              <a:ext cx="75565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0ADB5"/>
                  </a:solidFill>
                  <a:latin typeface="Montserrat Medium" pitchFamily="2" charset="0"/>
                  <a:cs typeface="Times New Roman" panose="02020603050405020304" pitchFamily="18" charset="0"/>
                </a:rPr>
                <a:t>02</a:t>
              </a:r>
              <a:endParaRPr lang="ru-RU" sz="3200" dirty="0">
                <a:solidFill>
                  <a:srgbClr val="00ADB5"/>
                </a:solidFill>
                <a:latin typeface="Montserrat Medium" pitchFamily="2" charset="0"/>
              </a:endParaRPr>
            </a:p>
          </p:txBody>
        </p:sp>
      </p:grp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86D89B62-E013-B8F2-3826-92997CB65786}"/>
              </a:ext>
            </a:extLst>
          </p:cNvPr>
          <p:cNvGrpSpPr/>
          <p:nvPr/>
        </p:nvGrpSpPr>
        <p:grpSpPr>
          <a:xfrm>
            <a:off x="374650" y="5166176"/>
            <a:ext cx="6966414" cy="798167"/>
            <a:chOff x="374650" y="5045075"/>
            <a:chExt cx="6966414" cy="79816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EEC7570-7327-75CD-376C-D706B64F25B5}"/>
                </a:ext>
              </a:extLst>
            </p:cNvPr>
            <p:cNvSpPr txBox="1"/>
            <p:nvPr/>
          </p:nvSpPr>
          <p:spPr>
            <a:xfrm>
              <a:off x="1507319" y="5045075"/>
              <a:ext cx="5833745" cy="7981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20000"/>
                </a:lnSpc>
                <a:spcAft>
                  <a:spcPts val="3000"/>
                </a:spcAft>
                <a:buClr>
                  <a:srgbClr val="00ADB5"/>
                </a:buClr>
                <a:buSzPct val="160000"/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Повышение точности и надежности данных инвентаризации</a:t>
              </a:r>
              <a:endParaRPr lang="ru-RU" sz="2000" dirty="0">
                <a:solidFill>
                  <a:srgbClr val="222831"/>
                </a:solidFill>
                <a:latin typeface="Montserrat" pitchFamily="2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4E27711-6E81-22DA-CC3B-63BC6A9FE992}"/>
                </a:ext>
              </a:extLst>
            </p:cNvPr>
            <p:cNvSpPr txBox="1"/>
            <p:nvPr/>
          </p:nvSpPr>
          <p:spPr>
            <a:xfrm>
              <a:off x="374650" y="5045075"/>
              <a:ext cx="75565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0ADB5"/>
                  </a:solidFill>
                  <a:latin typeface="Montserrat Medium" pitchFamily="2" charset="0"/>
                  <a:cs typeface="Times New Roman" panose="02020603050405020304" pitchFamily="18" charset="0"/>
                </a:rPr>
                <a:t>03</a:t>
              </a:r>
              <a:endParaRPr lang="ru-RU" sz="3200" dirty="0">
                <a:solidFill>
                  <a:srgbClr val="00ADB5"/>
                </a:solidFill>
                <a:latin typeface="Montserrat Medium" pitchFamily="2" charset="0"/>
              </a:endParaRP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id="{5B3840EA-075C-E343-D9DE-8128A542928A}"/>
              </a:ext>
            </a:extLst>
          </p:cNvPr>
          <p:cNvGrpSpPr/>
          <p:nvPr/>
        </p:nvGrpSpPr>
        <p:grpSpPr>
          <a:xfrm>
            <a:off x="374650" y="6404492"/>
            <a:ext cx="7423614" cy="798167"/>
            <a:chOff x="374650" y="6216945"/>
            <a:chExt cx="7423614" cy="798167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AD62233-684A-484C-B6B3-EBC16F3771CE}"/>
                </a:ext>
              </a:extLst>
            </p:cNvPr>
            <p:cNvSpPr txBox="1"/>
            <p:nvPr/>
          </p:nvSpPr>
          <p:spPr>
            <a:xfrm>
              <a:off x="1507319" y="6216945"/>
              <a:ext cx="6290945" cy="79816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20000"/>
                </a:lnSpc>
                <a:spcAft>
                  <a:spcPts val="3000"/>
                </a:spcAft>
                <a:buClr>
                  <a:srgbClr val="00ADB5"/>
                </a:buClr>
                <a:buSzPct val="160000"/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Улучшение контроля за товарными запасами и снижение уровня их потерь</a:t>
              </a:r>
              <a:endParaRPr lang="ru-RU" sz="2000" dirty="0">
                <a:solidFill>
                  <a:srgbClr val="222831"/>
                </a:solidFill>
                <a:latin typeface="Montserrat" pitchFamily="2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5C02FE7-DC68-B0F6-9761-803CD4833668}"/>
                </a:ext>
              </a:extLst>
            </p:cNvPr>
            <p:cNvSpPr txBox="1"/>
            <p:nvPr/>
          </p:nvSpPr>
          <p:spPr>
            <a:xfrm>
              <a:off x="374650" y="6216945"/>
              <a:ext cx="75565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0ADB5"/>
                  </a:solidFill>
                  <a:latin typeface="Montserrat Medium" pitchFamily="2" charset="0"/>
                  <a:cs typeface="Times New Roman" panose="02020603050405020304" pitchFamily="18" charset="0"/>
                </a:rPr>
                <a:t>04</a:t>
              </a:r>
              <a:endParaRPr lang="ru-RU" sz="3200" dirty="0">
                <a:solidFill>
                  <a:srgbClr val="00ADB5"/>
                </a:solidFill>
                <a:latin typeface="Montserrat Medium" pitchFamily="2" charset="0"/>
              </a:endParaRPr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DCAFFBFE-7B52-ECA1-7C8D-650931AE13FB}"/>
              </a:ext>
            </a:extLst>
          </p:cNvPr>
          <p:cNvGrpSpPr/>
          <p:nvPr/>
        </p:nvGrpSpPr>
        <p:grpSpPr>
          <a:xfrm>
            <a:off x="374650" y="7642808"/>
            <a:ext cx="6966414" cy="800989"/>
            <a:chOff x="374650" y="7569495"/>
            <a:chExt cx="6966414" cy="80098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5681FD7-B036-9FAC-89E7-E9696E77D170}"/>
                </a:ext>
              </a:extLst>
            </p:cNvPr>
            <p:cNvSpPr txBox="1"/>
            <p:nvPr/>
          </p:nvSpPr>
          <p:spPr>
            <a:xfrm>
              <a:off x="1507319" y="7569495"/>
              <a:ext cx="5833745" cy="80098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20000"/>
                </a:lnSpc>
                <a:spcAft>
                  <a:spcPts val="3000"/>
                </a:spcAft>
                <a:buClr>
                  <a:srgbClr val="00ADB5"/>
                </a:buClr>
                <a:buSzPct val="160000"/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Ускорение процесса обработки </a:t>
              </a:r>
              <a:b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</a:b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и выполнения заказов</a:t>
              </a:r>
              <a:endParaRPr lang="ru-RU" sz="2000" dirty="0">
                <a:solidFill>
                  <a:srgbClr val="222831"/>
                </a:solidFill>
                <a:latin typeface="Montserrat" pitchFamily="2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28E4FE4-8DC3-01D1-CF1C-C684C6BB6DCF}"/>
                </a:ext>
              </a:extLst>
            </p:cNvPr>
            <p:cNvSpPr txBox="1"/>
            <p:nvPr/>
          </p:nvSpPr>
          <p:spPr>
            <a:xfrm>
              <a:off x="374650" y="7569495"/>
              <a:ext cx="75565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0ADB5"/>
                  </a:solidFill>
                  <a:latin typeface="Montserrat Medium" pitchFamily="2" charset="0"/>
                  <a:cs typeface="Times New Roman" panose="02020603050405020304" pitchFamily="18" charset="0"/>
                </a:rPr>
                <a:t>05</a:t>
              </a:r>
              <a:endParaRPr lang="ru-RU" sz="3200" dirty="0">
                <a:solidFill>
                  <a:srgbClr val="00ADB5"/>
                </a:solidFill>
                <a:latin typeface="Montserrat Medium" pitchFamily="2" charset="0"/>
              </a:endParaRPr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F14F001D-E734-37CE-CC96-51A6267A296A}"/>
              </a:ext>
            </a:extLst>
          </p:cNvPr>
          <p:cNvGrpSpPr/>
          <p:nvPr/>
        </p:nvGrpSpPr>
        <p:grpSpPr>
          <a:xfrm>
            <a:off x="374650" y="8883945"/>
            <a:ext cx="7252164" cy="1171346"/>
            <a:chOff x="374650" y="8883945"/>
            <a:chExt cx="7252164" cy="11713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38DE8AC-6BFB-A3CD-89D4-87BA9A9BACAE}"/>
                </a:ext>
              </a:extLst>
            </p:cNvPr>
            <p:cNvSpPr txBox="1"/>
            <p:nvPr/>
          </p:nvSpPr>
          <p:spPr>
            <a:xfrm>
              <a:off x="1507319" y="8883945"/>
              <a:ext cx="6119495" cy="11713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>
                <a:lnSpc>
                  <a:spcPct val="120000"/>
                </a:lnSpc>
                <a:spcAft>
                  <a:spcPts val="3000"/>
                </a:spcAft>
                <a:buClr>
                  <a:srgbClr val="00ADB5"/>
                </a:buClr>
                <a:buSzPct val="160000"/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Оптимизация использования складских помещений и повышение эффективности работы склада</a:t>
              </a:r>
              <a:endParaRPr lang="ru-RU" sz="2000" dirty="0">
                <a:solidFill>
                  <a:srgbClr val="222831"/>
                </a:solidFill>
                <a:latin typeface="Montserrat" pitchFamily="2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5BE5BF-FB07-55DC-29A6-E15BE64A8EC6}"/>
                </a:ext>
              </a:extLst>
            </p:cNvPr>
            <p:cNvSpPr txBox="1"/>
            <p:nvPr/>
          </p:nvSpPr>
          <p:spPr>
            <a:xfrm>
              <a:off x="374650" y="8883945"/>
              <a:ext cx="75565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ru-RU" sz="3200" dirty="0">
                  <a:solidFill>
                    <a:srgbClr val="00ADB5"/>
                  </a:solidFill>
                  <a:latin typeface="Montserrat Medium" pitchFamily="2" charset="0"/>
                  <a:cs typeface="Times New Roman" panose="02020603050405020304" pitchFamily="18" charset="0"/>
                </a:rPr>
                <a:t>06</a:t>
              </a:r>
              <a:endParaRPr lang="ru-RU" sz="3200" dirty="0">
                <a:solidFill>
                  <a:srgbClr val="00ADB5"/>
                </a:solidFill>
                <a:latin typeface="Montserrat Medium" pitchFamily="2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AE58DF3C-5231-A27D-0704-83632454E2A2}"/>
              </a:ext>
            </a:extLst>
          </p:cNvPr>
          <p:cNvSpPr txBox="1"/>
          <p:nvPr/>
        </p:nvSpPr>
        <p:spPr>
          <a:xfrm>
            <a:off x="10931923" y="6927989"/>
            <a:ext cx="376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222831"/>
                </a:solidFill>
                <a:effectLst/>
                <a:latin typeface="Montserrat Medium" pitchFamily="2" charset="0"/>
              </a:rPr>
              <a:t>Снижение времени </a:t>
            </a:r>
            <a:br>
              <a:rPr lang="en-US" sz="2000" dirty="0">
                <a:solidFill>
                  <a:srgbClr val="222831"/>
                </a:solidFill>
                <a:effectLst/>
                <a:latin typeface="Montserrat Medium" pitchFamily="2" charset="0"/>
              </a:rPr>
            </a:br>
            <a:r>
              <a:rPr lang="ru-RU" sz="2000" dirty="0">
                <a:solidFill>
                  <a:srgbClr val="222831"/>
                </a:solidFill>
                <a:effectLst/>
                <a:latin typeface="Montserrat Medium" pitchFamily="2" charset="0"/>
              </a:rPr>
              <a:t>простоя</a:t>
            </a:r>
            <a:endParaRPr lang="ru-RU" sz="20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0E228B-7CB2-B1CA-FC4B-0C424C99B727}"/>
              </a:ext>
            </a:extLst>
          </p:cNvPr>
          <p:cNvSpPr txBox="1"/>
          <p:nvPr/>
        </p:nvSpPr>
        <p:spPr>
          <a:xfrm>
            <a:off x="15351523" y="6927989"/>
            <a:ext cx="376832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222831"/>
                </a:solidFill>
                <a:effectLst/>
                <a:latin typeface="Montserrat Medium" pitchFamily="2" charset="0"/>
              </a:rPr>
              <a:t>Сокращение издержек </a:t>
            </a:r>
            <a:br>
              <a:rPr lang="en-US" sz="2000" dirty="0">
                <a:solidFill>
                  <a:srgbClr val="222831"/>
                </a:solidFill>
                <a:effectLst/>
                <a:latin typeface="Montserrat Medium" pitchFamily="2" charset="0"/>
              </a:rPr>
            </a:br>
            <a:r>
              <a:rPr lang="ru-RU" sz="2000" dirty="0">
                <a:solidFill>
                  <a:srgbClr val="222831"/>
                </a:solidFill>
                <a:effectLst/>
                <a:latin typeface="Montserrat Medium" pitchFamily="2" charset="0"/>
              </a:rPr>
              <a:t>на производство</a:t>
            </a:r>
            <a:endParaRPr lang="ru-RU" sz="20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B26117-8548-E07D-30AA-033F7DEECDDA}"/>
              </a:ext>
            </a:extLst>
          </p:cNvPr>
          <p:cNvSpPr txBox="1"/>
          <p:nvPr/>
        </p:nvSpPr>
        <p:spPr>
          <a:xfrm>
            <a:off x="18712986" y="265633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©2026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732C51-17E8-7A5A-0AC9-DD74B3F7AFA1}"/>
              </a:ext>
            </a:extLst>
          </p:cNvPr>
          <p:cNvSpPr txBox="1"/>
          <p:nvPr/>
        </p:nvSpPr>
        <p:spPr>
          <a:xfrm>
            <a:off x="17062450" y="265633"/>
            <a:ext cx="908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222831"/>
                </a:solidFill>
                <a:effectLst/>
                <a:latin typeface="Montserrat SemiBold" pitchFamily="2" charset="0"/>
              </a:rPr>
              <a:t>05</a:t>
            </a:r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 / </a:t>
            </a:r>
            <a:r>
              <a:rPr lang="ru-RU" sz="1600" b="1" dirty="0">
                <a:solidFill>
                  <a:srgbClr val="9A9A9A"/>
                </a:solidFill>
                <a:latin typeface="Montserrat SemiBold" pitchFamily="2" charset="0"/>
              </a:rPr>
              <a:t>08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1E6679-1C65-8C99-A447-A678E7E60038}"/>
              </a:ext>
            </a:extLst>
          </p:cNvPr>
          <p:cNvSpPr txBox="1"/>
          <p:nvPr/>
        </p:nvSpPr>
        <p:spPr>
          <a:xfrm>
            <a:off x="1060450" y="265633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defRPr/>
            </a:pPr>
            <a:r>
              <a:rPr lang="ru-RU" sz="1600" dirty="0">
                <a:solidFill>
                  <a:srgbClr val="222831"/>
                </a:solidFill>
                <a:latin typeface="Montserrat" pitchFamily="2" charset="0"/>
              </a:rPr>
              <a:t>Инвентаризаторы</a:t>
            </a:r>
            <a:endParaRPr lang="en-US" sz="1600" dirty="0">
              <a:solidFill>
                <a:srgbClr val="222831"/>
              </a:solidFill>
              <a:latin typeface="Montserrat" pitchFamily="2" charset="0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129C68F-93C5-CB2B-DF60-8BFC3F6628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06864" y="209910"/>
            <a:ext cx="450000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2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5A19C-CE04-32AF-59CF-4B314B37D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1AFA73F4-C4E5-C066-5B25-68A2E287541F}"/>
              </a:ext>
            </a:extLst>
          </p:cNvPr>
          <p:cNvSpPr/>
          <p:nvPr/>
        </p:nvSpPr>
        <p:spPr>
          <a:xfrm>
            <a:off x="0" y="835297"/>
            <a:ext cx="20104100" cy="5080"/>
          </a:xfrm>
          <a:custGeom>
            <a:avLst/>
            <a:gdLst/>
            <a:ahLst/>
            <a:cxnLst/>
            <a:rect l="l" t="t" r="r" b="b"/>
            <a:pathLst>
              <a:path w="20104100" h="5080">
                <a:moveTo>
                  <a:pt x="20104100" y="0"/>
                </a:moveTo>
                <a:lnTo>
                  <a:pt x="0" y="0"/>
                </a:lnTo>
                <a:lnTo>
                  <a:pt x="0" y="2540"/>
                </a:lnTo>
                <a:lnTo>
                  <a:pt x="0" y="5080"/>
                </a:lnTo>
                <a:lnTo>
                  <a:pt x="20104100" y="5080"/>
                </a:lnTo>
                <a:lnTo>
                  <a:pt x="20104100" y="2540"/>
                </a:lnTo>
                <a:lnTo>
                  <a:pt x="20104100" y="0"/>
                </a:lnTo>
                <a:close/>
              </a:path>
            </a:pathLst>
          </a:custGeom>
          <a:solidFill>
            <a:srgbClr val="73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20030B-19EC-C44A-2711-7C112E311006}"/>
              </a:ext>
            </a:extLst>
          </p:cNvPr>
          <p:cNvSpPr txBox="1"/>
          <p:nvPr/>
        </p:nvSpPr>
        <p:spPr>
          <a:xfrm>
            <a:off x="374649" y="1235075"/>
            <a:ext cx="9782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ru-RU" sz="4000" dirty="0">
                <a:solidFill>
                  <a:srgbClr val="222831"/>
                </a:solidFill>
                <a:latin typeface="Montserrat Medium" pitchFamily="2" charset="0"/>
              </a:rPr>
              <a:t>Преимущества инвентаризаторов</a:t>
            </a:r>
            <a:endParaRPr lang="en-US" sz="4000" dirty="0">
              <a:solidFill>
                <a:srgbClr val="222831"/>
              </a:solidFill>
              <a:latin typeface="Montserrat Medium" pitchFamily="2" charset="0"/>
            </a:endParaRPr>
          </a:p>
        </p:txBody>
      </p: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5E205E36-62E2-D883-A9D5-1DDC49E4AF4D}"/>
              </a:ext>
            </a:extLst>
          </p:cNvPr>
          <p:cNvGrpSpPr/>
          <p:nvPr/>
        </p:nvGrpSpPr>
        <p:grpSpPr>
          <a:xfrm>
            <a:off x="483064" y="7864475"/>
            <a:ext cx="4463586" cy="2895600"/>
            <a:chOff x="406864" y="7960553"/>
            <a:chExt cx="4463586" cy="2895600"/>
          </a:xfrm>
        </p:grpSpPr>
        <p:sp>
          <p:nvSpPr>
            <p:cNvPr id="2" name="Скругленный прямоугольник 1">
              <a:extLst>
                <a:ext uri="{FF2B5EF4-FFF2-40B4-BE49-F238E27FC236}">
                  <a16:creationId xmlns:a16="http://schemas.microsoft.com/office/drawing/2014/main" id="{36B5890E-35AE-445A-EB9B-3960655CCE2E}"/>
                </a:ext>
              </a:extLst>
            </p:cNvPr>
            <p:cNvSpPr/>
            <p:nvPr/>
          </p:nvSpPr>
          <p:spPr>
            <a:xfrm>
              <a:off x="406864" y="7960553"/>
              <a:ext cx="4463586" cy="2895600"/>
            </a:xfrm>
            <a:prstGeom prst="roundRect">
              <a:avLst>
                <a:gd name="adj" fmla="val 0"/>
              </a:avLst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754A1E3-51EB-5867-5940-AD9BE6A2CDE6}"/>
                </a:ext>
              </a:extLst>
            </p:cNvPr>
            <p:cNvSpPr txBox="1"/>
            <p:nvPr/>
          </p:nvSpPr>
          <p:spPr>
            <a:xfrm>
              <a:off x="521623" y="8392691"/>
              <a:ext cx="4234069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spcAft>
                  <a:spcPts val="3600"/>
                </a:spcAft>
              </a:pPr>
              <a:r>
                <a:rPr lang="ru-RU" sz="2800" dirty="0">
                  <a:solidFill>
                    <a:srgbClr val="222831"/>
                  </a:solidFill>
                  <a:effectLst/>
                  <a:latin typeface="Montserrat Medium" pitchFamily="2" charset="0"/>
                </a:rPr>
                <a:t>В 20 раз быстрее ручной проверки</a:t>
              </a:r>
            </a:p>
            <a:p>
              <a:pPr algn="l">
                <a:spcAft>
                  <a:spcPts val="3600"/>
                </a:spcAft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1600 паллет в час — скорость сканирования 1 сканера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82B55BEA-87F6-ADEF-57EE-EC31751A0F4B}"/>
              </a:ext>
            </a:extLst>
          </p:cNvPr>
          <p:cNvGrpSpPr/>
          <p:nvPr/>
        </p:nvGrpSpPr>
        <p:grpSpPr>
          <a:xfrm>
            <a:off x="5399926" y="7864475"/>
            <a:ext cx="4463586" cy="2895600"/>
            <a:chOff x="5359864" y="7960553"/>
            <a:chExt cx="4463586" cy="2895600"/>
          </a:xfrm>
        </p:grpSpPr>
        <p:sp>
          <p:nvSpPr>
            <p:cNvPr id="6" name="Скругленный прямоугольник 5">
              <a:extLst>
                <a:ext uri="{FF2B5EF4-FFF2-40B4-BE49-F238E27FC236}">
                  <a16:creationId xmlns:a16="http://schemas.microsoft.com/office/drawing/2014/main" id="{E0AA089E-1BC2-5B8C-859B-3FCC7B825839}"/>
                </a:ext>
              </a:extLst>
            </p:cNvPr>
            <p:cNvSpPr/>
            <p:nvPr/>
          </p:nvSpPr>
          <p:spPr>
            <a:xfrm>
              <a:off x="5359864" y="7960553"/>
              <a:ext cx="4463586" cy="2895600"/>
            </a:xfrm>
            <a:prstGeom prst="roundRect">
              <a:avLst>
                <a:gd name="adj" fmla="val 0"/>
              </a:avLst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03A88F3-D3B1-04CE-9E54-84D0A81FAA03}"/>
                </a:ext>
              </a:extLst>
            </p:cNvPr>
            <p:cNvSpPr txBox="1"/>
            <p:nvPr/>
          </p:nvSpPr>
          <p:spPr>
            <a:xfrm>
              <a:off x="5474623" y="8392691"/>
              <a:ext cx="4234069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spcAft>
                  <a:spcPts val="3600"/>
                </a:spcAft>
              </a:pPr>
              <a:r>
                <a:rPr lang="ru-RU" sz="2800" dirty="0">
                  <a:solidFill>
                    <a:srgbClr val="222831"/>
                  </a:solidFill>
                  <a:effectLst/>
                  <a:latin typeface="Montserrat Medium" pitchFamily="2" charset="0"/>
                </a:rPr>
                <a:t>~ 100% точность</a:t>
              </a:r>
            </a:p>
            <a:p>
              <a:pPr algn="l">
                <a:spcAft>
                  <a:spcPts val="3600"/>
                </a:spcAft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обнаруживает поврежденные </a:t>
              </a:r>
              <a:b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</a:b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или нечитаемые штрихкоды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B26C52A9-76D2-BB81-B791-6ED40944A833}"/>
              </a:ext>
            </a:extLst>
          </p:cNvPr>
          <p:cNvGrpSpPr/>
          <p:nvPr/>
        </p:nvGrpSpPr>
        <p:grpSpPr>
          <a:xfrm>
            <a:off x="10316788" y="7864475"/>
            <a:ext cx="4463586" cy="2895600"/>
            <a:chOff x="10312864" y="7960553"/>
            <a:chExt cx="4463586" cy="2895600"/>
          </a:xfrm>
        </p:grpSpPr>
        <p:sp>
          <p:nvSpPr>
            <p:cNvPr id="7" name="Скругленный прямоугольник 6">
              <a:extLst>
                <a:ext uri="{FF2B5EF4-FFF2-40B4-BE49-F238E27FC236}">
                  <a16:creationId xmlns:a16="http://schemas.microsoft.com/office/drawing/2014/main" id="{C28CF97D-4A3A-921E-6FB3-6DF52819ED7C}"/>
                </a:ext>
              </a:extLst>
            </p:cNvPr>
            <p:cNvSpPr/>
            <p:nvPr/>
          </p:nvSpPr>
          <p:spPr>
            <a:xfrm>
              <a:off x="10312864" y="7960553"/>
              <a:ext cx="4463586" cy="2895600"/>
            </a:xfrm>
            <a:prstGeom prst="roundRect">
              <a:avLst>
                <a:gd name="adj" fmla="val 0"/>
              </a:avLst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39B5AA9-9A9B-1A2D-15C3-7505AD156594}"/>
                </a:ext>
              </a:extLst>
            </p:cNvPr>
            <p:cNvSpPr txBox="1"/>
            <p:nvPr/>
          </p:nvSpPr>
          <p:spPr>
            <a:xfrm>
              <a:off x="10427623" y="8392691"/>
              <a:ext cx="4234069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spcAft>
                  <a:spcPts val="3600"/>
                </a:spcAft>
              </a:pPr>
              <a:r>
                <a:rPr lang="ru-RU" sz="2800" dirty="0">
                  <a:solidFill>
                    <a:srgbClr val="222831"/>
                  </a:solidFill>
                  <a:effectLst/>
                  <a:latin typeface="Montserrat Medium" pitchFamily="2" charset="0"/>
                </a:rPr>
                <a:t>Склады до -24С</a:t>
              </a:r>
            </a:p>
            <a:p>
              <a:pPr algn="l">
                <a:spcAft>
                  <a:spcPts val="3600"/>
                </a:spcAft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работает на складах заморозки</a:t>
              </a:r>
            </a:p>
          </p:txBody>
        </p:sp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7F647B15-3ED8-A8B2-88CD-678E41B05335}"/>
              </a:ext>
            </a:extLst>
          </p:cNvPr>
          <p:cNvGrpSpPr/>
          <p:nvPr/>
        </p:nvGrpSpPr>
        <p:grpSpPr>
          <a:xfrm>
            <a:off x="15233650" y="7864475"/>
            <a:ext cx="4463586" cy="2895600"/>
            <a:chOff x="15265864" y="7960553"/>
            <a:chExt cx="4463586" cy="2895600"/>
          </a:xfrm>
        </p:grpSpPr>
        <p:sp>
          <p:nvSpPr>
            <p:cNvPr id="10" name="Скругленный прямоугольник 9">
              <a:extLst>
                <a:ext uri="{FF2B5EF4-FFF2-40B4-BE49-F238E27FC236}">
                  <a16:creationId xmlns:a16="http://schemas.microsoft.com/office/drawing/2014/main" id="{90A9C83F-B3D1-123A-2726-8A810136AE54}"/>
                </a:ext>
              </a:extLst>
            </p:cNvPr>
            <p:cNvSpPr/>
            <p:nvPr/>
          </p:nvSpPr>
          <p:spPr>
            <a:xfrm>
              <a:off x="15265864" y="7960553"/>
              <a:ext cx="4463586" cy="2895600"/>
            </a:xfrm>
            <a:prstGeom prst="roundRect">
              <a:avLst>
                <a:gd name="adj" fmla="val 0"/>
              </a:avLst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EC6B0F5-5BBC-165D-A007-8AC9F3028650}"/>
                </a:ext>
              </a:extLst>
            </p:cNvPr>
            <p:cNvSpPr txBox="1"/>
            <p:nvPr/>
          </p:nvSpPr>
          <p:spPr>
            <a:xfrm>
              <a:off x="15380623" y="8392691"/>
              <a:ext cx="4234069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>
                <a:spcAft>
                  <a:spcPts val="3600"/>
                </a:spcAft>
              </a:pPr>
              <a:r>
                <a:rPr lang="ru-RU" sz="2800" dirty="0">
                  <a:solidFill>
                    <a:srgbClr val="222831"/>
                  </a:solidFill>
                  <a:effectLst/>
                  <a:latin typeface="Montserrat Medium" pitchFamily="2" charset="0"/>
                </a:rPr>
                <a:t>Безопасность</a:t>
              </a:r>
            </a:p>
            <a:p>
              <a:pPr algn="l">
                <a:spcAft>
                  <a:spcPts val="3600"/>
                </a:spcAft>
              </a:pPr>
              <a:r>
                <a:rPr lang="ru-RU" sz="2000" dirty="0">
                  <a:solidFill>
                    <a:srgbClr val="222831"/>
                  </a:solidFill>
                  <a:effectLst/>
                  <a:latin typeface="Montserrat" pitchFamily="2" charset="0"/>
                </a:rPr>
                <a:t>на высоту поднимается аппаратура, а не человек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2E2D20C-2A5A-680A-C299-464E027A7355}"/>
              </a:ext>
            </a:extLst>
          </p:cNvPr>
          <p:cNvSpPr txBox="1"/>
          <p:nvPr/>
        </p:nvSpPr>
        <p:spPr>
          <a:xfrm>
            <a:off x="18712986" y="265633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©2026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2051E1-897C-01EF-CB64-1DC5925231B3}"/>
              </a:ext>
            </a:extLst>
          </p:cNvPr>
          <p:cNvSpPr txBox="1"/>
          <p:nvPr/>
        </p:nvSpPr>
        <p:spPr>
          <a:xfrm>
            <a:off x="17062450" y="265633"/>
            <a:ext cx="908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222831"/>
                </a:solidFill>
                <a:effectLst/>
                <a:latin typeface="Montserrat SemiBold" pitchFamily="2" charset="0"/>
              </a:rPr>
              <a:t>06</a:t>
            </a:r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 / </a:t>
            </a:r>
            <a:r>
              <a:rPr lang="ru-RU" sz="1600" b="1" dirty="0">
                <a:solidFill>
                  <a:srgbClr val="9A9A9A"/>
                </a:solidFill>
                <a:latin typeface="Montserrat SemiBold" pitchFamily="2" charset="0"/>
              </a:rPr>
              <a:t>08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29FD35-AE8A-5F8A-4578-0DF3E7BE929E}"/>
              </a:ext>
            </a:extLst>
          </p:cNvPr>
          <p:cNvSpPr txBox="1"/>
          <p:nvPr/>
        </p:nvSpPr>
        <p:spPr>
          <a:xfrm>
            <a:off x="1060450" y="265633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defRPr/>
            </a:pPr>
            <a:r>
              <a:rPr lang="ru-RU" sz="1600" dirty="0">
                <a:solidFill>
                  <a:srgbClr val="222831"/>
                </a:solidFill>
                <a:latin typeface="Montserrat" pitchFamily="2" charset="0"/>
              </a:rPr>
              <a:t>Инвентаризаторы</a:t>
            </a:r>
            <a:endParaRPr lang="en-US" sz="1600" dirty="0">
              <a:solidFill>
                <a:srgbClr val="222831"/>
              </a:solidFill>
              <a:latin typeface="Montserrat" pitchFamily="2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7D5EC8F-4136-1368-04A1-6EA026BA7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06864" y="209910"/>
            <a:ext cx="450000" cy="45000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4ACF240-E938-C264-DE53-AD8CCADA1B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850" y="1902648"/>
            <a:ext cx="9893300" cy="637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633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20CB7-3DBB-B3E5-C978-3A980AF63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DDC77E3-D414-AC61-7ECE-37257A98C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" r="889" b="136"/>
          <a:stretch>
            <a:fillRect/>
          </a:stretch>
        </p:blipFill>
        <p:spPr>
          <a:xfrm>
            <a:off x="10156370" y="1256506"/>
            <a:ext cx="9529199" cy="9630000"/>
          </a:xfrm>
          <a:custGeom>
            <a:avLst/>
            <a:gdLst>
              <a:gd name="csX0" fmla="*/ 0 w 9529199"/>
              <a:gd name="csY0" fmla="*/ 0 h 9630000"/>
              <a:gd name="csX1" fmla="*/ 9529199 w 9529199"/>
              <a:gd name="csY1" fmla="*/ 0 h 9630000"/>
              <a:gd name="csX2" fmla="*/ 9529199 w 9529199"/>
              <a:gd name="csY2" fmla="*/ 9630000 h 9630000"/>
              <a:gd name="csX3" fmla="*/ 0 w 9529199"/>
              <a:gd name="csY3" fmla="*/ 9630000 h 9630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9529199" h="9630000">
                <a:moveTo>
                  <a:pt x="0" y="0"/>
                </a:moveTo>
                <a:lnTo>
                  <a:pt x="9529199" y="0"/>
                </a:lnTo>
                <a:lnTo>
                  <a:pt x="9529199" y="9630000"/>
                </a:lnTo>
                <a:lnTo>
                  <a:pt x="0" y="9630000"/>
                </a:lnTo>
                <a:close/>
              </a:path>
            </a:pathLst>
          </a:cu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8FF2B39E-D375-EB85-7E79-12C751879DF5}"/>
              </a:ext>
            </a:extLst>
          </p:cNvPr>
          <p:cNvSpPr/>
          <p:nvPr/>
        </p:nvSpPr>
        <p:spPr>
          <a:xfrm>
            <a:off x="0" y="835297"/>
            <a:ext cx="20104100" cy="5080"/>
          </a:xfrm>
          <a:custGeom>
            <a:avLst/>
            <a:gdLst/>
            <a:ahLst/>
            <a:cxnLst/>
            <a:rect l="l" t="t" r="r" b="b"/>
            <a:pathLst>
              <a:path w="20104100" h="5080">
                <a:moveTo>
                  <a:pt x="20104100" y="0"/>
                </a:moveTo>
                <a:lnTo>
                  <a:pt x="0" y="0"/>
                </a:lnTo>
                <a:lnTo>
                  <a:pt x="0" y="2540"/>
                </a:lnTo>
                <a:lnTo>
                  <a:pt x="0" y="5080"/>
                </a:lnTo>
                <a:lnTo>
                  <a:pt x="20104100" y="5080"/>
                </a:lnTo>
                <a:lnTo>
                  <a:pt x="20104100" y="2540"/>
                </a:lnTo>
                <a:lnTo>
                  <a:pt x="20104100" y="0"/>
                </a:lnTo>
                <a:close/>
              </a:path>
            </a:pathLst>
          </a:custGeom>
          <a:solidFill>
            <a:srgbClr val="7373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991CC1-EAE0-C876-C09C-DB7E0F4FD550}"/>
              </a:ext>
            </a:extLst>
          </p:cNvPr>
          <p:cNvSpPr txBox="1"/>
          <p:nvPr/>
        </p:nvSpPr>
        <p:spPr>
          <a:xfrm>
            <a:off x="374650" y="1235075"/>
            <a:ext cx="9296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defRPr/>
            </a:pPr>
            <a:r>
              <a:rPr lang="ru-RU" sz="4000" dirty="0">
                <a:solidFill>
                  <a:srgbClr val="222831"/>
                </a:solidFill>
                <a:latin typeface="Montserrat Medium" pitchFamily="2" charset="0"/>
              </a:rPr>
              <a:t>Мы предлагаем сервис </a:t>
            </a:r>
            <a:br>
              <a:rPr lang="ru-RU" sz="4000" dirty="0">
                <a:solidFill>
                  <a:srgbClr val="222831"/>
                </a:solidFill>
                <a:latin typeface="Montserrat Medium" pitchFamily="2" charset="0"/>
              </a:rPr>
            </a:br>
            <a:r>
              <a:rPr lang="ru-RU" sz="4000" dirty="0">
                <a:solidFill>
                  <a:srgbClr val="222831"/>
                </a:solidFill>
                <a:latin typeface="Montserrat Medium" pitchFamily="2" charset="0"/>
              </a:rPr>
              <a:t>по проведению ежегодной инвентаризации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BF42CF-7DB1-F423-D864-FFFAB144FBA8}"/>
              </a:ext>
            </a:extLst>
          </p:cNvPr>
          <p:cNvSpPr txBox="1"/>
          <p:nvPr/>
        </p:nvSpPr>
        <p:spPr>
          <a:xfrm>
            <a:off x="374650" y="3978275"/>
            <a:ext cx="81534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1154"/>
              </a:spcAft>
              <a:buClr>
                <a:srgbClr val="00ADB5"/>
              </a:buClr>
              <a:buSzPct val="130000"/>
              <a:buFont typeface="Wingdings" pitchFamily="2" charset="2"/>
              <a:buChar char="§"/>
            </a:pPr>
            <a:r>
              <a:rPr lang="ru-RU" sz="2000" dirty="0">
                <a:solidFill>
                  <a:srgbClr val="222831"/>
                </a:solidFill>
                <a:effectLst/>
                <a:latin typeface="Montserrat Medium" pitchFamily="2" charset="0"/>
              </a:rPr>
              <a:t>Повышение эффективности</a:t>
            </a:r>
          </a:p>
          <a:p>
            <a:pPr marL="358775" algn="l">
              <a:spcAft>
                <a:spcPts val="1154"/>
              </a:spcAft>
              <a:buClr>
                <a:srgbClr val="00ADB5"/>
              </a:buClr>
              <a:buSzPct val="130000"/>
            </a:pPr>
            <a:r>
              <a:rPr lang="ru-RU" sz="2000" dirty="0">
                <a:solidFill>
                  <a:srgbClr val="222831"/>
                </a:solidFill>
                <a:effectLst/>
                <a:latin typeface="Montserrat" pitchFamily="2" charset="0"/>
              </a:rPr>
              <a:t>автоматизация процесса инвентаризации позволяет сократить время на проведение работ и оптимизировать использование рабочего времени сотрудников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CE06C2-E089-7C0F-DBA0-6D63A0E1C33C}"/>
              </a:ext>
            </a:extLst>
          </p:cNvPr>
          <p:cNvSpPr txBox="1"/>
          <p:nvPr/>
        </p:nvSpPr>
        <p:spPr>
          <a:xfrm>
            <a:off x="374650" y="6125127"/>
            <a:ext cx="858209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1154"/>
              </a:spcAft>
              <a:buClr>
                <a:srgbClr val="00ADB5"/>
              </a:buClr>
              <a:buSzPct val="130000"/>
              <a:buFont typeface="Wingdings" pitchFamily="2" charset="2"/>
              <a:buChar char="§"/>
            </a:pPr>
            <a:r>
              <a:rPr lang="ru-RU" sz="2000" dirty="0">
                <a:solidFill>
                  <a:srgbClr val="222831"/>
                </a:solidFill>
                <a:effectLst/>
                <a:latin typeface="Montserrat Medium" pitchFamily="2" charset="0"/>
              </a:rPr>
              <a:t>Точность и надежность данных</a:t>
            </a:r>
          </a:p>
          <a:p>
            <a:pPr marL="358775" algn="l">
              <a:spcAft>
                <a:spcPts val="1154"/>
              </a:spcAft>
              <a:buClr>
                <a:srgbClr val="00ADB5"/>
              </a:buClr>
              <a:buSzPct val="130000"/>
            </a:pPr>
            <a:r>
              <a:rPr lang="ru-RU" sz="2000" dirty="0">
                <a:solidFill>
                  <a:srgbClr val="222831"/>
                </a:solidFill>
                <a:latin typeface="Montserrat" pitchFamily="2" charset="0"/>
              </a:rPr>
              <a:t>использование специализированных программ </a:t>
            </a:r>
            <a:br>
              <a:rPr lang="ru-RU" sz="2000" dirty="0">
                <a:solidFill>
                  <a:srgbClr val="222831"/>
                </a:solidFill>
                <a:latin typeface="Montserrat" pitchFamily="2" charset="0"/>
              </a:rPr>
            </a:br>
            <a:r>
              <a:rPr lang="ru-RU" sz="2000" dirty="0">
                <a:solidFill>
                  <a:srgbClr val="222831"/>
                </a:solidFill>
                <a:latin typeface="Montserrat" pitchFamily="2" charset="0"/>
              </a:rPr>
              <a:t>и оборудования обеспечивает высокую точность </a:t>
            </a:r>
            <a:br>
              <a:rPr lang="ru-RU" sz="2000" dirty="0">
                <a:solidFill>
                  <a:srgbClr val="222831"/>
                </a:solidFill>
                <a:latin typeface="Montserrat" pitchFamily="2" charset="0"/>
              </a:rPr>
            </a:br>
            <a:r>
              <a:rPr lang="ru-RU" sz="2000" dirty="0">
                <a:solidFill>
                  <a:srgbClr val="222831"/>
                </a:solidFill>
                <a:latin typeface="Montserrat" pitchFamily="2" charset="0"/>
              </a:rPr>
              <a:t>и надежность полученных данных, что снижает </a:t>
            </a:r>
            <a:br>
              <a:rPr lang="ru-RU" sz="2000" dirty="0">
                <a:solidFill>
                  <a:srgbClr val="222831"/>
                </a:solidFill>
                <a:latin typeface="Montserrat" pitchFamily="2" charset="0"/>
              </a:rPr>
            </a:br>
            <a:r>
              <a:rPr lang="ru-RU" sz="2000" dirty="0">
                <a:solidFill>
                  <a:srgbClr val="222831"/>
                </a:solidFill>
                <a:latin typeface="Montserrat" pitchFamily="2" charset="0"/>
              </a:rPr>
              <a:t>вероятность ошибок и неточностей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DB51B3B-9DE8-20E5-75D7-A09DE8F32904}"/>
              </a:ext>
            </a:extLst>
          </p:cNvPr>
          <p:cNvSpPr txBox="1"/>
          <p:nvPr/>
        </p:nvSpPr>
        <p:spPr>
          <a:xfrm>
            <a:off x="374650" y="8271979"/>
            <a:ext cx="78486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1154"/>
              </a:spcAft>
              <a:buClr>
                <a:srgbClr val="00ADB5"/>
              </a:buClr>
              <a:buSzPct val="130000"/>
              <a:buFont typeface="Wingdings" pitchFamily="2" charset="2"/>
              <a:buChar char="§"/>
            </a:pPr>
            <a:r>
              <a:rPr lang="ru-RU" sz="2000" dirty="0">
                <a:solidFill>
                  <a:srgbClr val="222831"/>
                </a:solidFill>
                <a:effectLst/>
                <a:latin typeface="Montserrat Medium" pitchFamily="2" charset="0"/>
              </a:rPr>
              <a:t>Удобство и простота использования</a:t>
            </a:r>
          </a:p>
          <a:p>
            <a:pPr marL="358775" algn="l">
              <a:spcAft>
                <a:spcPts val="1154"/>
              </a:spcAft>
              <a:buClr>
                <a:srgbClr val="00ADB5"/>
              </a:buClr>
              <a:buSzPct val="130000"/>
            </a:pPr>
            <a:r>
              <a:rPr lang="ru-RU" sz="2000" dirty="0">
                <a:solidFill>
                  <a:srgbClr val="222831"/>
                </a:solidFill>
                <a:latin typeface="Montserrat" pitchFamily="2" charset="0"/>
              </a:rPr>
              <a:t>автоматизированные системы инвентаризации упрощают процесс сбора и обработки информации, делая его более удобным и понятным для пользователей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F89EF7-DFC0-D2E0-6337-D247B1D1CF03}"/>
              </a:ext>
            </a:extLst>
          </p:cNvPr>
          <p:cNvSpPr txBox="1"/>
          <p:nvPr/>
        </p:nvSpPr>
        <p:spPr>
          <a:xfrm>
            <a:off x="18712986" y="265633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©2026</a:t>
            </a:r>
            <a:endParaRPr lang="ru-RU" sz="1600" b="1" dirty="0">
              <a:solidFill>
                <a:srgbClr val="9A9A9A"/>
              </a:solidFill>
              <a:latin typeface="Montserrat SemiBold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B82F2F-3F11-2ABE-B6FE-251A44B3C33C}"/>
              </a:ext>
            </a:extLst>
          </p:cNvPr>
          <p:cNvSpPr txBox="1"/>
          <p:nvPr/>
        </p:nvSpPr>
        <p:spPr>
          <a:xfrm>
            <a:off x="17062450" y="265633"/>
            <a:ext cx="9080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600" b="1" dirty="0">
                <a:solidFill>
                  <a:srgbClr val="222831"/>
                </a:solidFill>
                <a:effectLst/>
                <a:latin typeface="Montserrat SemiBold" pitchFamily="2" charset="0"/>
              </a:rPr>
              <a:t>07</a:t>
            </a:r>
            <a:r>
              <a:rPr lang="ru-RU" sz="1600" b="1" dirty="0">
                <a:solidFill>
                  <a:srgbClr val="9A9A9A"/>
                </a:solidFill>
                <a:effectLst/>
                <a:latin typeface="Montserrat SemiBold" pitchFamily="2" charset="0"/>
              </a:rPr>
              <a:t> / </a:t>
            </a:r>
            <a:r>
              <a:rPr lang="ru-RU" sz="1600" b="1" dirty="0">
                <a:solidFill>
                  <a:srgbClr val="9A9A9A"/>
                </a:solidFill>
                <a:latin typeface="Montserrat SemiBold" pitchFamily="2" charset="0"/>
              </a:rPr>
              <a:t>08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DA06AC-7227-3332-8484-6992AB5A34C6}"/>
              </a:ext>
            </a:extLst>
          </p:cNvPr>
          <p:cNvSpPr txBox="1"/>
          <p:nvPr/>
        </p:nvSpPr>
        <p:spPr>
          <a:xfrm>
            <a:off x="1060450" y="265633"/>
            <a:ext cx="2162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defRPr/>
            </a:pPr>
            <a:r>
              <a:rPr lang="ru-RU" sz="1600" dirty="0">
                <a:solidFill>
                  <a:srgbClr val="222831"/>
                </a:solidFill>
                <a:latin typeface="Montserrat" pitchFamily="2" charset="0"/>
              </a:rPr>
              <a:t>Инвентаризаторы</a:t>
            </a:r>
            <a:endParaRPr lang="en-US" sz="1600" dirty="0">
              <a:solidFill>
                <a:srgbClr val="222831"/>
              </a:solidFill>
              <a:latin typeface="Montserrat" pitchFamily="2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CD35543-3894-9698-176B-CFAE005AD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06864" y="209910"/>
            <a:ext cx="450000" cy="4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73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 bwMode="auto"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 extrusionOk="0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8F8F8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10177700" y="1298389"/>
            <a:ext cx="9507563" cy="959133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object 5"/>
          <p:cNvSpPr/>
          <p:nvPr/>
        </p:nvSpPr>
        <p:spPr bwMode="auto">
          <a:xfrm>
            <a:off x="418833" y="835297"/>
            <a:ext cx="19266535" cy="5080"/>
          </a:xfrm>
          <a:custGeom>
            <a:avLst/>
            <a:gdLst/>
            <a:ahLst/>
            <a:cxnLst/>
            <a:rect l="l" t="t" r="r" b="b"/>
            <a:pathLst>
              <a:path w="19266535" h="5080" extrusionOk="0">
                <a:moveTo>
                  <a:pt x="19266421" y="0"/>
                </a:moveTo>
                <a:lnTo>
                  <a:pt x="0" y="0"/>
                </a:lnTo>
                <a:lnTo>
                  <a:pt x="0" y="2540"/>
                </a:lnTo>
                <a:lnTo>
                  <a:pt x="0" y="5080"/>
                </a:lnTo>
                <a:lnTo>
                  <a:pt x="19266421" y="5080"/>
                </a:lnTo>
                <a:lnTo>
                  <a:pt x="19266421" y="2540"/>
                </a:lnTo>
                <a:lnTo>
                  <a:pt x="1926642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3" name="TextBox 12"/>
          <p:cNvSpPr txBox="1"/>
          <p:nvPr/>
        </p:nvSpPr>
        <p:spPr bwMode="auto">
          <a:xfrm>
            <a:off x="18712986" y="265633"/>
            <a:ext cx="9842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ru-RU" sz="1600" b="1">
                <a:solidFill>
                  <a:srgbClr val="9A9A9A"/>
                </a:solidFill>
                <a:latin typeface="Montserrat SemiBold"/>
              </a:rPr>
              <a:t>©2026</a:t>
            </a:r>
            <a:endParaRPr/>
          </a:p>
        </p:txBody>
      </p:sp>
      <p:sp>
        <p:nvSpPr>
          <p:cNvPr id="14" name="Text 2"/>
          <p:cNvSpPr/>
          <p:nvPr/>
        </p:nvSpPr>
        <p:spPr bwMode="auto">
          <a:xfrm>
            <a:off x="15034827" y="8490140"/>
            <a:ext cx="4228254" cy="367627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>
              <a:lnSpc>
                <a:spcPts val="2080"/>
              </a:lnSpc>
              <a:defRPr/>
            </a:pPr>
            <a:r>
              <a:rPr lang="en-US" sz="2600" b="1">
                <a:solidFill>
                  <a:srgbClr val="222831"/>
                </a:solidFill>
                <a:latin typeface="Montserrat SemiBold"/>
                <a:ea typeface="Montserrat SemiBold"/>
                <a:cs typeface="Montserrat SemiBold"/>
              </a:rPr>
              <a:t>ООО Умный </a:t>
            </a:r>
            <a:r>
              <a:rPr lang="ru-RU" sz="2600" b="1">
                <a:solidFill>
                  <a:srgbClr val="222831"/>
                </a:solidFill>
                <a:latin typeface="Montserrat SemiBold"/>
                <a:ea typeface="Montserrat SemiBold"/>
                <a:cs typeface="Montserrat SemiBold"/>
              </a:rPr>
              <a:t>с</a:t>
            </a:r>
            <a:r>
              <a:rPr lang="en-US" sz="2600" b="1">
                <a:solidFill>
                  <a:srgbClr val="222831"/>
                </a:solidFill>
                <a:latin typeface="Montserrat SemiBold"/>
                <a:ea typeface="Montserrat SemiBold"/>
                <a:cs typeface="Montserrat SemiBold"/>
              </a:rPr>
              <a:t>ервис</a:t>
            </a:r>
            <a:endParaRPr lang="en-US" sz="2600" b="1">
              <a:solidFill>
                <a:srgbClr val="222831"/>
              </a:solidFill>
              <a:latin typeface="Montserrat SemiBold"/>
            </a:endParaRPr>
          </a:p>
        </p:txBody>
      </p:sp>
      <p:sp>
        <p:nvSpPr>
          <p:cNvPr id="15" name="7714922363  771401001  5137746139823"/>
          <p:cNvSpPr/>
          <p:nvPr/>
        </p:nvSpPr>
        <p:spPr bwMode="auto">
          <a:xfrm>
            <a:off x="15034826" y="9083675"/>
            <a:ext cx="3918245" cy="359869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>
              <a:lnSpc>
                <a:spcPts val="2319"/>
              </a:lnSpc>
              <a:defRPr/>
            </a:pPr>
            <a:r>
              <a:rPr lang="en-US" sz="2600" spc="47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ИНН 7714922363 </a:t>
            </a:r>
            <a:br>
              <a:rPr sz="2600">
                <a:solidFill>
                  <a:srgbClr val="222831"/>
                </a:solidFill>
                <a:latin typeface="Montserrat"/>
              </a:rPr>
            </a:br>
            <a:endParaRPr lang="en-US" sz="2600">
              <a:solidFill>
                <a:srgbClr val="222831"/>
              </a:solidFill>
              <a:latin typeface="Montserrat"/>
            </a:endParaRPr>
          </a:p>
        </p:txBody>
      </p:sp>
      <p:sp>
        <p:nvSpPr>
          <p:cNvPr id="16" name="default_name"/>
          <p:cNvSpPr/>
          <p:nvPr/>
        </p:nvSpPr>
        <p:spPr bwMode="auto">
          <a:xfrm>
            <a:off x="10661650" y="1945524"/>
            <a:ext cx="2269302" cy="25683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>
              <a:lnSpc>
                <a:spcPts val="2080"/>
              </a:lnSpc>
              <a:defRPr/>
            </a:pPr>
            <a:r>
              <a:rPr lang="ru-RU" sz="2600" b="1">
                <a:solidFill>
                  <a:srgbClr val="222831"/>
                </a:solidFill>
                <a:latin typeface="Montserrat SemiBold"/>
                <a:ea typeface="Montserrat SemiBold"/>
                <a:cs typeface="Montserrat SemiBold"/>
              </a:rPr>
              <a:t>Телефоны</a:t>
            </a:r>
            <a:endParaRPr lang="en-US" sz="2600" b="1">
              <a:solidFill>
                <a:srgbClr val="222831"/>
              </a:solidFill>
              <a:latin typeface="Montserrat SemiBold"/>
            </a:endParaRPr>
          </a:p>
        </p:txBody>
      </p:sp>
      <p:sp>
        <p:nvSpPr>
          <p:cNvPr id="17" name="name_7 495 927-95-29"/>
          <p:cNvSpPr/>
          <p:nvPr/>
        </p:nvSpPr>
        <p:spPr bwMode="auto">
          <a:xfrm>
            <a:off x="10661650" y="2512997"/>
            <a:ext cx="3316944" cy="367627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>
              <a:lnSpc>
                <a:spcPts val="2319"/>
              </a:lnSpc>
              <a:defRPr/>
            </a:pPr>
            <a:r>
              <a:rPr lang="ru-RU" sz="2600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8 </a:t>
            </a:r>
            <a:r>
              <a:rPr lang="en-US" sz="2600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(495) 927-95-29</a:t>
            </a:r>
            <a:endParaRPr lang="en-US" sz="2600">
              <a:solidFill>
                <a:srgbClr val="222831"/>
              </a:solidFill>
              <a:latin typeface="Montserrat"/>
            </a:endParaRPr>
          </a:p>
        </p:txBody>
      </p:sp>
      <p:sp>
        <p:nvSpPr>
          <p:cNvPr id="22" name="name_7 495 927-95-29"/>
          <p:cNvSpPr/>
          <p:nvPr/>
        </p:nvSpPr>
        <p:spPr bwMode="auto">
          <a:xfrm>
            <a:off x="10661650" y="3007445"/>
            <a:ext cx="3316944" cy="367627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>
              <a:lnSpc>
                <a:spcPts val="2319"/>
              </a:lnSpc>
              <a:defRPr/>
            </a:pPr>
            <a:r>
              <a:rPr lang="ru-RU" sz="2600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8 </a:t>
            </a:r>
            <a:r>
              <a:rPr lang="en-US" sz="2600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(</a:t>
            </a:r>
            <a:r>
              <a:rPr lang="ru-RU" sz="2600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800</a:t>
            </a:r>
            <a:r>
              <a:rPr lang="en-US" sz="2600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) </a:t>
            </a:r>
            <a:r>
              <a:rPr lang="ru-RU" sz="2600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500</a:t>
            </a:r>
            <a:r>
              <a:rPr lang="en-US" sz="2600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-</a:t>
            </a:r>
            <a:r>
              <a:rPr lang="ru-RU" sz="2600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71</a:t>
            </a:r>
            <a:r>
              <a:rPr lang="en-US" sz="2600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-</a:t>
            </a:r>
            <a:r>
              <a:rPr lang="ru-RU" sz="2600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45</a:t>
            </a:r>
            <a:endParaRPr lang="en-US" sz="2600">
              <a:solidFill>
                <a:srgbClr val="222831"/>
              </a:solidFill>
              <a:latin typeface="Montserrat"/>
            </a:endParaRPr>
          </a:p>
        </p:txBody>
      </p:sp>
      <p:sp>
        <p:nvSpPr>
          <p:cNvPr id="24" name="default_name"/>
          <p:cNvSpPr/>
          <p:nvPr/>
        </p:nvSpPr>
        <p:spPr bwMode="auto">
          <a:xfrm>
            <a:off x="15034827" y="1945524"/>
            <a:ext cx="2269302" cy="25683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>
              <a:lnSpc>
                <a:spcPts val="2080"/>
              </a:lnSpc>
              <a:defRPr/>
            </a:pPr>
            <a:r>
              <a:rPr lang="ru-RU" sz="2600" b="1">
                <a:solidFill>
                  <a:srgbClr val="222831"/>
                </a:solidFill>
                <a:latin typeface="Montserrat SemiBold"/>
                <a:ea typeface="Montserrat SemiBold"/>
                <a:cs typeface="Montserrat SemiBold"/>
              </a:rPr>
              <a:t>Почта</a:t>
            </a:r>
            <a:endParaRPr lang="en-US" sz="2600" b="1">
              <a:solidFill>
                <a:srgbClr val="222831"/>
              </a:solidFill>
              <a:latin typeface="Montserrat SemiBold"/>
            </a:endParaRPr>
          </a:p>
        </p:txBody>
      </p:sp>
      <p:sp>
        <p:nvSpPr>
          <p:cNvPr id="25" name="name_7 495 927-95-29"/>
          <p:cNvSpPr/>
          <p:nvPr/>
        </p:nvSpPr>
        <p:spPr bwMode="auto">
          <a:xfrm>
            <a:off x="15034827" y="2512997"/>
            <a:ext cx="3316944" cy="367627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>
              <a:lnSpc>
                <a:spcPts val="2319"/>
              </a:lnSpc>
              <a:defRPr/>
            </a:pPr>
            <a:r>
              <a:rPr lang="en-US" sz="2800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zakaz@umserv.ru</a:t>
            </a:r>
            <a:endParaRPr lang="en-US" sz="2800">
              <a:solidFill>
                <a:srgbClr val="222831"/>
              </a:solidFill>
              <a:latin typeface="Montserrat"/>
            </a:endParaRPr>
          </a:p>
          <a:p>
            <a:pPr>
              <a:lnSpc>
                <a:spcPts val="2319"/>
              </a:lnSpc>
              <a:defRPr/>
            </a:pPr>
            <a:endParaRPr lang="en-US" sz="2600">
              <a:solidFill>
                <a:srgbClr val="222831"/>
              </a:solidFill>
              <a:latin typeface="Montserrat"/>
            </a:endParaRPr>
          </a:p>
        </p:txBody>
      </p:sp>
      <p:sp>
        <p:nvSpPr>
          <p:cNvPr id="26" name="default_name"/>
          <p:cNvSpPr/>
          <p:nvPr/>
        </p:nvSpPr>
        <p:spPr bwMode="auto">
          <a:xfrm>
            <a:off x="10661650" y="4435475"/>
            <a:ext cx="2269302" cy="256838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>
              <a:lnSpc>
                <a:spcPts val="2080"/>
              </a:lnSpc>
              <a:defRPr/>
            </a:pPr>
            <a:r>
              <a:rPr lang="ru-RU" sz="2600" b="1">
                <a:solidFill>
                  <a:srgbClr val="222831"/>
                </a:solidFill>
                <a:latin typeface="Montserrat SemiBold"/>
                <a:ea typeface="Montserrat SemiBold"/>
                <a:cs typeface="Montserrat SemiBold"/>
              </a:rPr>
              <a:t>Адрес</a:t>
            </a:r>
            <a:endParaRPr lang="en-US" sz="2600" b="1">
              <a:solidFill>
                <a:srgbClr val="222831"/>
              </a:solidFill>
              <a:latin typeface="Montserrat SemiBold"/>
            </a:endParaRPr>
          </a:p>
        </p:txBody>
      </p:sp>
      <p:sp>
        <p:nvSpPr>
          <p:cNvPr id="27" name="name_7 495 927-95-29"/>
          <p:cNvSpPr/>
          <p:nvPr/>
        </p:nvSpPr>
        <p:spPr bwMode="auto">
          <a:xfrm>
            <a:off x="10661650" y="4916782"/>
            <a:ext cx="5228708" cy="775261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>
              <a:defRPr/>
            </a:pPr>
            <a:r>
              <a:rPr lang="ru-RU" sz="2600" dirty="0">
                <a:solidFill>
                  <a:srgbClr val="222831"/>
                </a:solidFill>
                <a:latin typeface="Montserrat"/>
              </a:rPr>
              <a:t>Офис: г. Москва, </a:t>
            </a:r>
            <a:br>
              <a:rPr lang="en-US" sz="2600" dirty="0">
                <a:solidFill>
                  <a:srgbClr val="222831"/>
                </a:solidFill>
                <a:latin typeface="Montserrat"/>
              </a:rPr>
            </a:br>
            <a:r>
              <a:rPr lang="ru-RU" sz="2600" dirty="0">
                <a:solidFill>
                  <a:srgbClr val="222831"/>
                </a:solidFill>
                <a:latin typeface="Montserrat"/>
              </a:rPr>
              <a:t>ул. Складочная, д. 3, стр. 1</a:t>
            </a:r>
            <a:endParaRPr lang="en-US" sz="2600" dirty="0">
              <a:solidFill>
                <a:srgbClr val="222831"/>
              </a:solidFill>
              <a:latin typeface="Montserrat"/>
            </a:endParaRPr>
          </a:p>
        </p:txBody>
      </p:sp>
      <p:sp>
        <p:nvSpPr>
          <p:cNvPr id="28" name="name_7 495 927-95-29"/>
          <p:cNvSpPr/>
          <p:nvPr/>
        </p:nvSpPr>
        <p:spPr bwMode="auto">
          <a:xfrm>
            <a:off x="10661650" y="5876059"/>
            <a:ext cx="6615508" cy="775261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>
              <a:defRPr/>
            </a:pPr>
            <a:r>
              <a:rPr lang="ru-RU" sz="2600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Сервис: г. Москва, 1-й Магистральный проезд, д. 11, стр. 5</a:t>
            </a:r>
            <a:endParaRPr lang="en-US" sz="2600">
              <a:solidFill>
                <a:srgbClr val="222831"/>
              </a:solidFill>
              <a:latin typeface="Montserrat"/>
            </a:endParaRPr>
          </a:p>
        </p:txBody>
      </p:sp>
      <p:sp>
        <p:nvSpPr>
          <p:cNvPr id="9" name="7714922363  771401001  5137746139823"/>
          <p:cNvSpPr/>
          <p:nvPr/>
        </p:nvSpPr>
        <p:spPr bwMode="auto">
          <a:xfrm>
            <a:off x="15034826" y="9573350"/>
            <a:ext cx="3918245" cy="359869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>
              <a:lnSpc>
                <a:spcPts val="2319"/>
              </a:lnSpc>
              <a:defRPr/>
            </a:pPr>
            <a:r>
              <a:rPr lang="en-US" sz="2600" spc="47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КПП 771401001 </a:t>
            </a:r>
            <a:br>
              <a:rPr sz="2600">
                <a:solidFill>
                  <a:srgbClr val="222831"/>
                </a:solidFill>
                <a:latin typeface="Montserrat"/>
              </a:rPr>
            </a:br>
            <a:endParaRPr lang="en-US" sz="2600">
              <a:solidFill>
                <a:srgbClr val="222831"/>
              </a:solidFill>
              <a:latin typeface="Montserrat"/>
            </a:endParaRPr>
          </a:p>
        </p:txBody>
      </p:sp>
      <p:sp>
        <p:nvSpPr>
          <p:cNvPr id="10" name="7714922363  771401001  5137746139823"/>
          <p:cNvSpPr/>
          <p:nvPr/>
        </p:nvSpPr>
        <p:spPr bwMode="auto">
          <a:xfrm>
            <a:off x="15034826" y="10063025"/>
            <a:ext cx="3918245" cy="359869"/>
          </a:xfrm>
          <a:prstGeom prst="rect">
            <a:avLst/>
          </a:prstGeom>
          <a:noFill/>
          <a:ln/>
        </p:spPr>
        <p:txBody>
          <a:bodyPr wrap="square" lIns="36000" tIns="36000" rIns="36000" bIns="36000" rtlCol="0" anchor="t"/>
          <a:lstStyle/>
          <a:p>
            <a:pPr>
              <a:lnSpc>
                <a:spcPts val="2319"/>
              </a:lnSpc>
              <a:defRPr/>
            </a:pPr>
            <a:r>
              <a:rPr lang="en-US" sz="2600" spc="47">
                <a:solidFill>
                  <a:srgbClr val="222831"/>
                </a:solidFill>
                <a:latin typeface="Montserrat"/>
                <a:ea typeface="Montserrat Regular"/>
                <a:cs typeface="Montserrat Regular"/>
              </a:rPr>
              <a:t>ОГРН 5137746139823</a:t>
            </a:r>
            <a:br>
              <a:rPr sz="2600">
                <a:solidFill>
                  <a:srgbClr val="222831"/>
                </a:solidFill>
                <a:latin typeface="Montserrat"/>
              </a:rPr>
            </a:br>
            <a:endParaRPr lang="en-US" sz="2600">
              <a:solidFill>
                <a:srgbClr val="222831"/>
              </a:solidFill>
              <a:latin typeface="Montserrat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661650" y="7164403"/>
            <a:ext cx="3263900" cy="32639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 bwMode="auto">
          <a:xfrm>
            <a:off x="418833" y="1311275"/>
            <a:ext cx="1005840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500" b="1">
                <a:solidFill>
                  <a:srgbClr val="222831"/>
                </a:solidFill>
                <a:latin typeface="Montserrat SemiBold"/>
              </a:rPr>
              <a:t>Умные решения для цифровой трансформации отраслей</a:t>
            </a:r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18833" y="9803948"/>
            <a:ext cx="4483104" cy="8050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06864" y="209910"/>
            <a:ext cx="450000" cy="45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1060450" y="265633"/>
            <a:ext cx="1188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ru-RU" sz="1600" dirty="0">
                <a:solidFill>
                  <a:srgbClr val="222831"/>
                </a:solidFill>
                <a:latin typeface="Montserrat" pitchFamily="2" charset="0"/>
              </a:rPr>
              <a:t>Инвентаризаторы</a:t>
            </a:r>
            <a:endParaRPr lang="ru-RU" sz="1600" dirty="0">
              <a:solidFill>
                <a:srgbClr val="222831"/>
              </a:solidFill>
              <a:latin typeface="Montserrat" pitchFamily="2" charset="0"/>
              <a:sym typeface="Montserrat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1534</TotalTime>
  <Words>472</Words>
  <Application>Microsoft Macintosh PowerPoint</Application>
  <PresentationFormat>Произвольный</PresentationFormat>
  <Paragraphs>90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Montserrat Medium</vt:lpstr>
      <vt:lpstr>Montserrat</vt:lpstr>
      <vt:lpstr>Montserrat SemiBold</vt:lpstr>
      <vt:lpstr>Calibri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Виктория Тагинцева</cp:lastModifiedBy>
  <cp:revision>174</cp:revision>
  <dcterms:created xsi:type="dcterms:W3CDTF">2025-04-18T13:44:33Z</dcterms:created>
  <dcterms:modified xsi:type="dcterms:W3CDTF">2026-08-19T12:05:04Z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2025-04-18T00:00:00Z</vt:filetime>
  </property>
  <property fmtid="{D5CDD505-2E9C-101B-9397-08002B2CF9AE}" pid="3" name="LastSaved">
    <vt:filetime>2025-04-18T00:00:00Z</vt:filetime>
  </property>
</Properties>
</file>